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414" r:id="rId3"/>
    <p:sldId id="280" r:id="rId5"/>
    <p:sldId id="756" r:id="rId6"/>
    <p:sldId id="803" r:id="rId7"/>
    <p:sldId id="757" r:id="rId8"/>
    <p:sldId id="801" r:id="rId9"/>
    <p:sldId id="758" r:id="rId10"/>
    <p:sldId id="759" r:id="rId11"/>
    <p:sldId id="760" r:id="rId12"/>
    <p:sldId id="761" r:id="rId13"/>
    <p:sldId id="762" r:id="rId14"/>
    <p:sldId id="763" r:id="rId15"/>
    <p:sldId id="764" r:id="rId16"/>
    <p:sldId id="765" r:id="rId17"/>
    <p:sldId id="841" r:id="rId18"/>
    <p:sldId id="842" r:id="rId19"/>
    <p:sldId id="772" r:id="rId20"/>
    <p:sldId id="773" r:id="rId21"/>
    <p:sldId id="774" r:id="rId22"/>
    <p:sldId id="775" r:id="rId23"/>
    <p:sldId id="776" r:id="rId24"/>
    <p:sldId id="777" r:id="rId25"/>
    <p:sldId id="778" r:id="rId26"/>
    <p:sldId id="779" r:id="rId27"/>
    <p:sldId id="780" r:id="rId28"/>
    <p:sldId id="781" r:id="rId29"/>
    <p:sldId id="782" r:id="rId30"/>
    <p:sldId id="784" r:id="rId31"/>
    <p:sldId id="785" r:id="rId32"/>
    <p:sldId id="786" r:id="rId33"/>
    <p:sldId id="787" r:id="rId34"/>
    <p:sldId id="788" r:id="rId35"/>
    <p:sldId id="872" r:id="rId36"/>
    <p:sldId id="789" r:id="rId37"/>
    <p:sldId id="791" r:id="rId38"/>
    <p:sldId id="792" r:id="rId39"/>
    <p:sldId id="793" r:id="rId40"/>
    <p:sldId id="794" r:id="rId41"/>
    <p:sldId id="795" r:id="rId42"/>
    <p:sldId id="796" r:id="rId43"/>
    <p:sldId id="873" r:id="rId44"/>
    <p:sldId id="790" r:id="rId45"/>
    <p:sldId id="800" r:id="rId46"/>
  </p:sldIdLst>
  <p:sldSz cx="9144000" cy="5143500" type="screen16x9"/>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426"/>
    <a:srgbClr val="E74C2E"/>
    <a:srgbClr val="CB3517"/>
    <a:srgbClr val="323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914" autoAdjust="0"/>
  </p:normalViewPr>
  <p:slideViewPr>
    <p:cSldViewPr showGuides="1">
      <p:cViewPr varScale="1">
        <p:scale>
          <a:sx n="216" d="100"/>
          <a:sy n="216" d="100"/>
        </p:scale>
        <p:origin x="200" y="116"/>
      </p:cViewPr>
      <p:guideLst>
        <p:guide orient="horz" pos="1393"/>
        <p:guide pos="2901"/>
      </p:guideLst>
    </p:cSldViewPr>
  </p:slideViewPr>
  <p:notesTextViewPr>
    <p:cViewPr>
      <p:scale>
        <a:sx n="1" d="1"/>
        <a:sy n="1" d="1"/>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64.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286FA-1D4E-41F4-820F-9675833312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79876-21DC-41E8-8E63-89BCD04AD8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608D6B-5688-4B1B-816B-C8E80BFF8CD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6079A-01F7-403F-A5A4-2406BB22D543}"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E9E1B8-D0C0-42DE-B82B-0D9273CB657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0CE1AF-DAB2-4ADF-93FA-D25DD27C0739}"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4AE661-801A-4BC7-BD13-B4514D0BF7CB}"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E90F0C4-B81E-437B-B9F6-D83FD98A62B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7C37047B-9E9A-4966-BBED-C933A05174B3}" type="datetime1">
              <a:rPr lang="zh-CN" altLang="en-US" smtClean="0"/>
            </a:fld>
            <a:endParaRPr lang="zh-CN" altLang="en-US"/>
          </a:p>
        </p:txBody>
      </p:sp>
      <p:sp>
        <p:nvSpPr>
          <p:cNvPr id="9" name="灯片编号占位符 8"/>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56E77B-BCC5-45BE-9B5E-2D38C7AFB5B0}" type="datetime1">
              <a:rPr lang="zh-CN" altLang="en-US" smtClean="0"/>
            </a:fld>
            <a:endParaRPr lang="zh-CN" altLang="en-US"/>
          </a:p>
        </p:txBody>
      </p:sp>
      <p:sp>
        <p:nvSpPr>
          <p:cNvPr id="5" name="灯片编号占位符 4"/>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8B9A80-8B57-403E-9ABD-5EF56E9E49B2}" type="datetime1">
              <a:rPr lang="zh-CN" altLang="en-US" smtClean="0"/>
            </a:fld>
            <a:endParaRPr lang="zh-CN" altLang="en-US"/>
          </a:p>
        </p:txBody>
      </p:sp>
      <p:sp>
        <p:nvSpPr>
          <p:cNvPr id="4" name="灯片编号占位符 3"/>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8F5F676-15A5-402A-A89B-21515CD9938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E23C7EA-4A56-4142-8A9F-722925628C6B}"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 y="4731990"/>
            <a:ext cx="9143999" cy="4165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 name="日期占位符 3"/>
          <p:cNvSpPr>
            <a:spLocks noGrp="1"/>
          </p:cNvSpPr>
          <p:nvPr>
            <p:ph type="dt" sz="half" idx="2"/>
          </p:nvPr>
        </p:nvSpPr>
        <p:spPr>
          <a:xfrm>
            <a:off x="62136" y="4803335"/>
            <a:ext cx="2133600" cy="273844"/>
          </a:xfrm>
          <a:prstGeom prst="rect">
            <a:avLst/>
          </a:prstGeom>
        </p:spPr>
        <p:txBody>
          <a:bodyPr vert="horz" lIns="91440" tIns="45720" rIns="91440" bIns="45720" rtlCol="0" anchor="ctr"/>
          <a:lstStyle>
            <a:lvl1pPr algn="l">
              <a:defRPr sz="1200">
                <a:solidFill>
                  <a:schemeClr val="bg1"/>
                </a:solidFill>
                <a:latin typeface="Impact" panose="020B0806030902050204" pitchFamily="34" charset="0"/>
                <a:ea typeface="+mn-ea"/>
              </a:defRPr>
            </a:lvl1pPr>
          </a:lstStyle>
          <a:p>
            <a:fld id="{9DD1F462-85FF-4F29-B431-4C51C50C97AB}" type="datetime1">
              <a:rPr lang="zh-CN" altLang="en-US" smtClean="0"/>
            </a:fld>
            <a:endParaRPr lang="zh-CN" altLang="en-US"/>
          </a:p>
        </p:txBody>
      </p:sp>
      <p:grpSp>
        <p:nvGrpSpPr>
          <p:cNvPr id="9" name="组合 8"/>
          <p:cNvGrpSpPr/>
          <p:nvPr userDrawn="1"/>
        </p:nvGrpSpPr>
        <p:grpSpPr>
          <a:xfrm>
            <a:off x="8662737" y="4867191"/>
            <a:ext cx="224839" cy="224839"/>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flipH="1">
            <a:off x="8291829" y="4867191"/>
            <a:ext cx="224839" cy="224839"/>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userDrawn="1"/>
        </p:nvSpPr>
        <p:spPr>
          <a:xfrm>
            <a:off x="-1" y="195486"/>
            <a:ext cx="827585"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95341" y="195183"/>
            <a:ext cx="220275" cy="466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848519" y="223916"/>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0.png"/><Relationship Id="rId13" Type="http://schemas.openxmlformats.org/officeDocument/2006/relationships/notesSlide" Target="../notesSlides/notesSlide17.xml"/><Relationship Id="rId12" Type="http://schemas.openxmlformats.org/officeDocument/2006/relationships/slideLayout" Target="../slideLayouts/slideLayout2.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11.png"/><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13.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12.png"/><Relationship Id="rId10" Type="http://schemas.openxmlformats.org/officeDocument/2006/relationships/notesSlide" Target="../notesSlides/notesSlide19.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34.xml"/><Relationship Id="rId1" Type="http://schemas.openxmlformats.org/officeDocument/2006/relationships/tags" Target="../tags/tag33.xml"/></Relationships>
</file>

<file path=ppt/slides/_rels/slide21.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15.png"/><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55.xml"/><Relationship Id="rId2" Type="http://schemas.openxmlformats.org/officeDocument/2006/relationships/image" Target="../media/image16.png"/><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5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58.xml"/><Relationship Id="rId2" Type="http://schemas.openxmlformats.org/officeDocument/2006/relationships/image" Target="../media/image18.png"/><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d:\users\administrator\appdata\roaming\360se6\User Data\temp\188976-1206061014078.jpg"/>
          <p:cNvPicPr>
            <a:picLocks noChangeAspect="1" noChangeArrowheads="1"/>
          </p:cNvPicPr>
          <p:nvPr/>
        </p:nvPicPr>
        <p:blipFill rotWithShape="1">
          <a:blip r:embed="rId1">
            <a:extLst>
              <a:ext uri="{28A0092B-C50C-407E-A947-70E740481C1C}">
                <a14:useLocalDpi xmlns:a14="http://schemas.microsoft.com/office/drawing/2010/main" val="0"/>
              </a:ext>
            </a:extLst>
          </a:blip>
          <a:srcRect t="7909"/>
          <a:stretch>
            <a:fillRect/>
          </a:stretch>
        </p:blipFill>
        <p:spPr bwMode="auto">
          <a:xfrm>
            <a:off x="230779" y="149097"/>
            <a:ext cx="8025843" cy="4109416"/>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1"/>
          <p:cNvSpPr txBox="1"/>
          <p:nvPr/>
        </p:nvSpPr>
        <p:spPr>
          <a:xfrm>
            <a:off x="2406188" y="4675787"/>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bg1"/>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CCAE67-CA47-4824-86DE-BA31F9CF9142}" type="datetime1">
              <a:rPr lang="zh-CN" altLang="en-US" smtClean="0"/>
            </a:fld>
            <a:endParaRPr lang="zh-CN" altLang="en-US"/>
          </a:p>
        </p:txBody>
      </p:sp>
      <p:sp>
        <p:nvSpPr>
          <p:cNvPr id="36" name="矩形 26"/>
          <p:cNvSpPr>
            <a:spLocks noChangeArrowheads="1"/>
          </p:cNvSpPr>
          <p:nvPr/>
        </p:nvSpPr>
        <p:spPr bwMode="auto">
          <a:xfrm>
            <a:off x="3059255" y="3260968"/>
            <a:ext cx="5641158"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系统架构设计师</a:t>
            </a:r>
            <a:r>
              <a:rPr lang="en-US" altLang="zh-CN"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b="1" spc="225" dirty="0">
                <a:solidFill>
                  <a:schemeClr val="tx2">
                    <a:lumMod val="75000"/>
                  </a:schemeClr>
                </a:solidFill>
                <a:latin typeface="微软雅黑" panose="020B0503020204020204" pitchFamily="34" charset="-122"/>
                <a:ea typeface="微软雅黑" panose="020B0503020204020204" pitchFamily="34" charset="-122"/>
              </a:rPr>
              <a:t>计算机网络</a:t>
            </a:r>
            <a:endParaRPr lang="zh-CN" altLang="en-US" b="1" spc="225"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204077" y="4025333"/>
            <a:ext cx="3887594" cy="72009"/>
            <a:chOff x="539552" y="195486"/>
            <a:chExt cx="1482080" cy="72008"/>
          </a:xfrm>
        </p:grpSpPr>
        <p:sp>
          <p:nvSpPr>
            <p:cNvPr id="38" name="矩形 37"/>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01552" y="195486"/>
              <a:ext cx="720080" cy="720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p:cNvSpPr txBox="1"/>
          <p:nvPr/>
        </p:nvSpPr>
        <p:spPr>
          <a:xfrm>
            <a:off x="4132068" y="4097342"/>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41" name="TextBox 40"/>
          <p:cNvSpPr txBox="1"/>
          <p:nvPr/>
        </p:nvSpPr>
        <p:spPr>
          <a:xfrm>
            <a:off x="4106254" y="4227032"/>
            <a:ext cx="995680" cy="337185"/>
          </a:xfrm>
          <a:prstGeom prst="rect">
            <a:avLst/>
          </a:prstGeom>
          <a:noFill/>
        </p:spPr>
        <p:txBody>
          <a:bodyPr wrap="none" rtlCol="0">
            <a:spAutoFit/>
          </a:bodyPr>
          <a:lstStyle/>
          <a:p>
            <a:pPr algn="l"/>
            <a:r>
              <a:rPr lang="zh-CN" altLang="en-US" sz="1600" dirty="0">
                <a:solidFill>
                  <a:schemeClr val="bg1">
                    <a:lumMod val="50000"/>
                  </a:schemeClr>
                </a:solidFill>
                <a:latin typeface="Impact" panose="020B0806030902050204" pitchFamily="34" charset="0"/>
                <a:ea typeface="微软雅黑" panose="020B0503020204020204" pitchFamily="34" charset="-122"/>
              </a:rPr>
              <a:t>汪洋老师</a:t>
            </a:r>
            <a:endParaRPr lang="zh-CN" altLang="en-US" sz="1600" b="1" dirty="0">
              <a:solidFill>
                <a:schemeClr val="bg1">
                  <a:lumMod val="50000"/>
                </a:schemeClr>
              </a:solidFill>
              <a:latin typeface="Impact" panose="020B0806030902050204" pitchFamily="34" charset="0"/>
              <a:ea typeface="微软雅黑" panose="020B0503020204020204" pitchFamily="34" charset="-122"/>
            </a:endParaRPr>
          </a:p>
        </p:txBody>
      </p:sp>
      <p:grpSp>
        <p:nvGrpSpPr>
          <p:cNvPr id="42" name="组合 41"/>
          <p:cNvGrpSpPr/>
          <p:nvPr/>
        </p:nvGrpSpPr>
        <p:grpSpPr>
          <a:xfrm>
            <a:off x="3016451" y="4025031"/>
            <a:ext cx="1119868" cy="466662"/>
            <a:chOff x="3163712" y="2643758"/>
            <a:chExt cx="1119868" cy="466662"/>
          </a:xfrm>
        </p:grpSpPr>
        <p:sp>
          <p:nvSpPr>
            <p:cNvPr id="43" name="矩形 42"/>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987046" y="2643758"/>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a:grpSpLocks noChangeAspect="1"/>
          </p:cNvGrpSpPr>
          <p:nvPr/>
        </p:nvGrpSpPr>
        <p:grpSpPr>
          <a:xfrm>
            <a:off x="5868144" y="4138461"/>
            <a:ext cx="422091" cy="422091"/>
            <a:chOff x="2492224" y="1959430"/>
            <a:chExt cx="2148114" cy="2148114"/>
          </a:xfrm>
        </p:grpSpPr>
        <p:sp>
          <p:nvSpPr>
            <p:cNvPr id="46" name="椭圆 45"/>
            <p:cNvSpPr/>
            <p:nvPr/>
          </p:nvSpPr>
          <p:spPr>
            <a:xfrm>
              <a:off x="249222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48" name="组合 47"/>
          <p:cNvGrpSpPr>
            <a:grpSpLocks noChangeAspect="1"/>
          </p:cNvGrpSpPr>
          <p:nvPr/>
        </p:nvGrpSpPr>
        <p:grpSpPr>
          <a:xfrm>
            <a:off x="6878646" y="4138461"/>
            <a:ext cx="422091" cy="422091"/>
            <a:chOff x="6564085" y="1959430"/>
            <a:chExt cx="2148114" cy="2148114"/>
          </a:xfrm>
        </p:grpSpPr>
        <p:sp>
          <p:nvSpPr>
            <p:cNvPr id="49" name="椭圆 48"/>
            <p:cNvSpPr/>
            <p:nvPr/>
          </p:nvSpPr>
          <p:spPr>
            <a:xfrm>
              <a:off x="6564085"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7033174" y="2413982"/>
              <a:ext cx="1209936" cy="1239010"/>
              <a:chOff x="3598200" y="1732459"/>
              <a:chExt cx="1947600" cy="1994400"/>
            </a:xfrm>
          </p:grpSpPr>
          <p:sp>
            <p:nvSpPr>
              <p:cNvPr id="5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a:grpSpLocks noChangeAspect="1"/>
          </p:cNvGrpSpPr>
          <p:nvPr/>
        </p:nvGrpSpPr>
        <p:grpSpPr>
          <a:xfrm>
            <a:off x="6374590" y="4138461"/>
            <a:ext cx="422091" cy="422091"/>
            <a:chOff x="4528154" y="1959430"/>
            <a:chExt cx="2148114" cy="2148114"/>
          </a:xfrm>
        </p:grpSpPr>
        <p:sp>
          <p:nvSpPr>
            <p:cNvPr id="57" name="椭圆 56"/>
            <p:cNvSpPr/>
            <p:nvPr/>
          </p:nvSpPr>
          <p:spPr>
            <a:xfrm>
              <a:off x="452815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4"/>
            <p:cNvGrpSpPr>
              <a:grpSpLocks noChangeAspect="1"/>
            </p:cNvGrpSpPr>
            <p:nvPr/>
          </p:nvGrpSpPr>
          <p:grpSpPr bwMode="auto">
            <a:xfrm>
              <a:off x="5033378" y="2342981"/>
              <a:ext cx="1137666" cy="1381012"/>
              <a:chOff x="2694" y="1931"/>
              <a:chExt cx="374" cy="454"/>
            </a:xfrm>
            <a:solidFill>
              <a:schemeClr val="bg1"/>
            </a:solidFill>
          </p:grpSpPr>
          <p:sp>
            <p:nvSpPr>
              <p:cNvPr id="5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6"/>
                                        </p:tgtEl>
                                        <p:attrNameLst>
                                          <p:attrName>style.visibility</p:attrName>
                                        </p:attrNameLst>
                                      </p:cBhvr>
                                      <p:to>
                                        <p:strVal val="visible"/>
                                      </p:to>
                                    </p:set>
                                    <p:anim calcmode="discrete" valueType="clr">
                                      <p:cBhvr override="childStyle">
                                        <p:cTn id="13" dur="20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6"/>
                                        </p:tgtEl>
                                        <p:attrNameLst>
                                          <p:attrName>fillcolor</p:attrName>
                                        </p:attrNameLst>
                                      </p:cBhvr>
                                      <p:tavLst>
                                        <p:tav tm="0">
                                          <p:val>
                                            <p:clrVal>
                                              <a:schemeClr val="accent2"/>
                                            </p:clrVal>
                                          </p:val>
                                        </p:tav>
                                        <p:tav tm="50000">
                                          <p:val>
                                            <p:clrVal>
                                              <a:schemeClr val="hlink"/>
                                            </p:clrVal>
                                          </p:val>
                                        </p:tav>
                                      </p:tavLst>
                                    </p:anim>
                                    <p:set>
                                      <p:cBhvr>
                                        <p:cTn id="15" dur="200"/>
                                        <p:tgtEl>
                                          <p:spTgt spid="36"/>
                                        </p:tgtEl>
                                        <p:attrNameLst>
                                          <p:attrName>fill.type</p:attrName>
                                        </p:attrNameLst>
                                      </p:cBhvr>
                                      <p:to>
                                        <p:strVal val="solid"/>
                                      </p:to>
                                    </p:set>
                                  </p:childTnLst>
                                </p:cTn>
                              </p:par>
                            </p:childTnLst>
                          </p:cTn>
                        </p:par>
                        <p:par>
                          <p:cTn id="16" fill="hold">
                            <p:stCondLst>
                              <p:cond delay="1399"/>
                            </p:stCondLst>
                            <p:childTnLst>
                              <p:par>
                                <p:cTn id="17" presetID="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childTnLst>
                          </p:cTn>
                        </p:par>
                        <p:par>
                          <p:cTn id="21" fill="hold">
                            <p:stCondLst>
                              <p:cond delay="1899"/>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399"/>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0"/>
                                        </p:tgtEl>
                                        <p:attrNameLst>
                                          <p:attrName>style.visibility</p:attrName>
                                        </p:attrNameLst>
                                      </p:cBhvr>
                                      <p:to>
                                        <p:strVal val="visible"/>
                                      </p:to>
                                    </p:set>
                                    <p:anim by="(-#ppt_w*2)" calcmode="lin" valueType="num">
                                      <p:cBhvr rctx="PPT">
                                        <p:cTn id="28" dur="500" autoRev="1" fill="hold">
                                          <p:stCondLst>
                                            <p:cond delay="0"/>
                                          </p:stCondLst>
                                        </p:cTn>
                                        <p:tgtEl>
                                          <p:spTgt spid="40"/>
                                        </p:tgtEl>
                                        <p:attrNameLst>
                                          <p:attrName>ppt_w</p:attrName>
                                        </p:attrNameLst>
                                      </p:cBhvr>
                                    </p:anim>
                                    <p:anim by="(#ppt_w*0.50)" calcmode="lin" valueType="num">
                                      <p:cBhvr>
                                        <p:cTn id="29" dur="500" decel="50000" autoRev="1" fill="hold">
                                          <p:stCondLst>
                                            <p:cond delay="0"/>
                                          </p:stCondLst>
                                        </p:cTn>
                                        <p:tgtEl>
                                          <p:spTgt spid="40"/>
                                        </p:tgtEl>
                                        <p:attrNameLst>
                                          <p:attrName>ppt_x</p:attrName>
                                        </p:attrNameLst>
                                      </p:cBhvr>
                                    </p:anim>
                                    <p:anim from="(-#ppt_h/2)" to="(#ppt_y)" calcmode="lin" valueType="num">
                                      <p:cBhvr>
                                        <p:cTn id="30" dur="1000" fill="hold">
                                          <p:stCondLst>
                                            <p:cond delay="0"/>
                                          </p:stCondLst>
                                        </p:cTn>
                                        <p:tgtEl>
                                          <p:spTgt spid="40"/>
                                        </p:tgtEl>
                                        <p:attrNameLst>
                                          <p:attrName>ppt_y</p:attrName>
                                        </p:attrNameLst>
                                      </p:cBhvr>
                                    </p:anim>
                                    <p:animRot by="21600000">
                                      <p:cBhvr>
                                        <p:cTn id="31" dur="1000" fill="hold">
                                          <p:stCondLst>
                                            <p:cond delay="0"/>
                                          </p:stCondLst>
                                        </p:cTn>
                                        <p:tgtEl>
                                          <p:spTgt spid="40"/>
                                        </p:tgtEl>
                                        <p:attrNameLst>
                                          <p:attrName>r</p:attrName>
                                        </p:attrNameLst>
                                      </p:cBhvr>
                                    </p:animRot>
                                  </p:childTnLst>
                                </p:cTn>
                              </p:par>
                            </p:childTnLst>
                          </p:cTn>
                        </p:par>
                        <p:par>
                          <p:cTn id="32" fill="hold">
                            <p:stCondLst>
                              <p:cond delay="4199"/>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41"/>
                                        </p:tgtEl>
                                        <p:attrNameLst>
                                          <p:attrName>style.visibility</p:attrName>
                                        </p:attrNameLst>
                                      </p:cBhvr>
                                      <p:to>
                                        <p:strVal val="visible"/>
                                      </p:to>
                                    </p:set>
                                    <p:anim by="(-#ppt_w*2)" calcmode="lin" valueType="num">
                                      <p:cBhvr rctx="PPT">
                                        <p:cTn id="35" dur="500" autoRev="1" fill="hold">
                                          <p:stCondLst>
                                            <p:cond delay="0"/>
                                          </p:stCondLst>
                                        </p:cTn>
                                        <p:tgtEl>
                                          <p:spTgt spid="41"/>
                                        </p:tgtEl>
                                        <p:attrNameLst>
                                          <p:attrName>ppt_w</p:attrName>
                                        </p:attrNameLst>
                                      </p:cBhvr>
                                    </p:anim>
                                    <p:anim by="(#ppt_w*0.50)" calcmode="lin" valueType="num">
                                      <p:cBhvr>
                                        <p:cTn id="36" dur="500" decel="50000" autoRev="1" fill="hold">
                                          <p:stCondLst>
                                            <p:cond delay="0"/>
                                          </p:stCondLst>
                                        </p:cTn>
                                        <p:tgtEl>
                                          <p:spTgt spid="41"/>
                                        </p:tgtEl>
                                        <p:attrNameLst>
                                          <p:attrName>ppt_x</p:attrName>
                                        </p:attrNameLst>
                                      </p:cBhvr>
                                    </p:anim>
                                    <p:anim from="(-#ppt_h/2)" to="(#ppt_y)" calcmode="lin" valueType="num">
                                      <p:cBhvr>
                                        <p:cTn id="37" dur="1000" fill="hold">
                                          <p:stCondLst>
                                            <p:cond delay="0"/>
                                          </p:stCondLst>
                                        </p:cTn>
                                        <p:tgtEl>
                                          <p:spTgt spid="41"/>
                                        </p:tgtEl>
                                        <p:attrNameLst>
                                          <p:attrName>ppt_y</p:attrName>
                                        </p:attrNameLst>
                                      </p:cBhvr>
                                    </p:anim>
                                    <p:animRot by="21600000">
                                      <p:cBhvr>
                                        <p:cTn id="38" dur="1000" fill="hold">
                                          <p:stCondLst>
                                            <p:cond delay="0"/>
                                          </p:stCondLst>
                                        </p:cTn>
                                        <p:tgtEl>
                                          <p:spTgt spid="41"/>
                                        </p:tgtEl>
                                        <p:attrNameLst>
                                          <p:attrName>r</p:attrName>
                                        </p:attrNameLst>
                                      </p:cBhvr>
                                    </p:animRot>
                                  </p:childTnLst>
                                </p:cTn>
                              </p:par>
                            </p:childTnLst>
                          </p:cTn>
                        </p:par>
                        <p:par>
                          <p:cTn id="39" fill="hold">
                            <p:stCondLst>
                              <p:cond delay="5500"/>
                            </p:stCondLst>
                            <p:childTnLst>
                              <p:par>
                                <p:cTn id="40" presetID="5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par>
                          <p:cTn id="45" fill="hold">
                            <p:stCondLst>
                              <p:cond delay="6000"/>
                            </p:stCondLst>
                            <p:childTnLst>
                              <p:par>
                                <p:cTn id="46" presetID="5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childTnLst>
                          </p:cTn>
                        </p:par>
                        <p:par>
                          <p:cTn id="51" fill="hold">
                            <p:stCondLst>
                              <p:cond delay="6500"/>
                            </p:stCondLst>
                            <p:childTnLst>
                              <p:par>
                                <p:cTn id="52" presetID="53" presetClass="entr" presetSubtype="16"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395605" y="901065"/>
            <a:ext cx="8063865" cy="3341370"/>
          </a:xfrm>
          <a:prstGeom prst="rect">
            <a:avLst/>
          </a:prstGeom>
        </p:spPr>
      </p:pic>
      <p:sp>
        <p:nvSpPr>
          <p:cNvPr id="3" name="文本框 2"/>
          <p:cNvSpPr txBox="1"/>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TCP/IP协议</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custDataLst>
              <p:tags r:id="rId1"/>
            </p:custDataLst>
          </p:nvPr>
        </p:nvSpPr>
        <p:spPr>
          <a:xfrm>
            <a:off x="1115695" y="42291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TCP/IP协议</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79070" y="915035"/>
            <a:ext cx="8425180" cy="3784600"/>
          </a:xfrm>
          <a:prstGeom prst="rect">
            <a:avLst/>
          </a:prstGeom>
          <a:noFill/>
        </p:spPr>
        <p:txBody>
          <a:bodyPr wrap="square" rtlCol="0">
            <a:spAutoFit/>
          </a:bodyPr>
          <a:lstStyle/>
          <a:p>
            <a:r>
              <a:rPr lang="zh-CN" altLang="en-US" sz="1600"/>
              <a:t>网络层协议：</a:t>
            </a:r>
            <a:endParaRPr lang="zh-CN" altLang="en-US" sz="1600"/>
          </a:p>
          <a:p>
            <a:r>
              <a:rPr lang="zh-CN" altLang="en-US" sz="1600"/>
              <a:t>◆IP:网络层最重要的核心协议，在源地址和目的地址之间传送数据报，无连接、不可靠。</a:t>
            </a:r>
            <a:endParaRPr lang="zh-CN" altLang="en-US" sz="1600"/>
          </a:p>
          <a:p>
            <a:r>
              <a:rPr lang="zh-CN" altLang="en-US" sz="1600"/>
              <a:t>◆ICMP:因特网控制报文协议，用于在IP主机、路由器之间传递控制消息。控制消息是指网络通不通、主机是否可达、路由是否可用等网络本身的消息。</a:t>
            </a:r>
            <a:endParaRPr lang="zh-CN" altLang="en-US" sz="1600"/>
          </a:p>
          <a:p>
            <a:r>
              <a:rPr lang="zh-CN" altLang="en-US" sz="1600"/>
              <a:t>◆ARP和RARP:地址解析协议，ARP是将IP地址转换为物理地址，RARP是将物理地址转换为IP地址。</a:t>
            </a:r>
            <a:endParaRPr lang="zh-CN" altLang="en-US" sz="1600"/>
          </a:p>
          <a:p>
            <a:r>
              <a:rPr lang="zh-CN" altLang="en-US" sz="1600"/>
              <a:t>◆IGMP:网络组管理协议，允许因特网中的计算机参加多播，是计算机用做向相邻多目路由器报告多目组成员的协议，支持组播。</a:t>
            </a:r>
            <a:endParaRPr lang="zh-CN" altLang="en-US" sz="1600"/>
          </a:p>
          <a:p>
            <a:endParaRPr lang="zh-CN" altLang="en-US" sz="1600"/>
          </a:p>
          <a:p>
            <a:r>
              <a:rPr lang="zh-CN" altLang="en-US" sz="1600"/>
              <a:t>传输层协议：</a:t>
            </a:r>
            <a:endParaRPr lang="zh-CN" altLang="en-US" sz="1600"/>
          </a:p>
          <a:p>
            <a:r>
              <a:rPr lang="zh-CN" altLang="en-US" sz="1600"/>
              <a:t>◆TCP:整个TCP/IP协议族中最重要的协议之一，在IP协议提供的不可靠数据数据基础上，采用了重发技术，为应用程序提供了一个可靠的、面向连接的、全双工的数据传输服务。一般用于传输数据量比较少，且对可靠性要求高的场合。</a:t>
            </a:r>
            <a:endParaRPr lang="zh-CN" altLang="en-US" sz="1600"/>
          </a:p>
          <a:p>
            <a:r>
              <a:rPr lang="zh-CN" altLang="en-US" sz="1600"/>
              <a:t>◆UDP:是一种不可靠、无连接的协议，有助于提高传输速率，一般用于传输数据量大，对可靠性要求不高，但要求速度快的场合。</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custDataLst>
              <p:tags r:id="rId1"/>
            </p:custDataLst>
          </p:nvPr>
        </p:nvSpPr>
        <p:spPr>
          <a:xfrm>
            <a:off x="1043940" y="38735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TCP/IP协议</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1460" y="843915"/>
            <a:ext cx="8648065" cy="3538220"/>
          </a:xfrm>
          <a:prstGeom prst="rect">
            <a:avLst/>
          </a:prstGeom>
          <a:noFill/>
        </p:spPr>
        <p:txBody>
          <a:bodyPr wrap="square" rtlCol="0">
            <a:spAutoFit/>
          </a:bodyPr>
          <a:lstStyle/>
          <a:p>
            <a:r>
              <a:rPr lang="zh-CN" altLang="en-US" sz="1600"/>
              <a:t>应用层协议：基于TCP的FTP、HTTP等都是可靠传输。基于UDP的DHCP、DNS等都是不可靠传输。</a:t>
            </a:r>
            <a:endParaRPr lang="zh-CN" altLang="en-US" sz="1600"/>
          </a:p>
          <a:p>
            <a:r>
              <a:rPr lang="zh-CN" altLang="en-US" sz="1600"/>
              <a:t>◆FTP:可靠的文件传输协议，用于因特网上的控制文件的双向传输。</a:t>
            </a:r>
            <a:endParaRPr lang="zh-CN" altLang="en-US" sz="1600"/>
          </a:p>
          <a:p>
            <a:r>
              <a:rPr lang="zh-CN" altLang="en-US" sz="1600"/>
              <a:t>◆HTTP:超文本传输协议，用于从WW</a:t>
            </a:r>
            <a:r>
              <a:rPr lang="en-US" altLang="zh-CN" sz="1600"/>
              <a:t>W</a:t>
            </a:r>
            <a:r>
              <a:rPr lang="zh-CN" altLang="en-US" sz="1600"/>
              <a:t>服务器传输超文本到本地浏览器的传输协议。使用SSL加密后的安全网页协议为HTTPS。</a:t>
            </a:r>
            <a:endParaRPr lang="zh-CN" altLang="en-US" sz="1600"/>
          </a:p>
          <a:p>
            <a:r>
              <a:rPr lang="zh-CN" altLang="en-US" sz="1600"/>
              <a:t>◆SMTP和POP3:简单邮件传输协议，是一组用于由源地址到目的地址传送邮件的规则，邮件报文采用ASCII格式表示，</a:t>
            </a:r>
            <a:r>
              <a:rPr lang="en-US" altLang="zh-CN" sz="1600"/>
              <a:t>SMTP</a:t>
            </a:r>
            <a:r>
              <a:rPr lang="zh-CN" altLang="en-US" sz="1600"/>
              <a:t>是发送，</a:t>
            </a:r>
            <a:r>
              <a:rPr lang="en-US" altLang="zh-CN" sz="1600"/>
              <a:t>POP3</a:t>
            </a:r>
            <a:r>
              <a:rPr lang="zh-CN" altLang="en-US" sz="1600"/>
              <a:t>是接收</a:t>
            </a:r>
            <a:endParaRPr lang="zh-CN" altLang="en-US" sz="1600"/>
          </a:p>
          <a:p>
            <a:r>
              <a:rPr lang="zh-CN" altLang="en-US" sz="1600"/>
              <a:t>◆Telnet:远程连接协议，是因特网远程登录服务的标准协议和主要方式。</a:t>
            </a:r>
            <a:endParaRPr lang="zh-CN" altLang="en-US" sz="1600"/>
          </a:p>
          <a:p>
            <a:endParaRPr lang="zh-CN" altLang="en-US" sz="1600"/>
          </a:p>
          <a:p>
            <a:r>
              <a:rPr lang="zh-CN" altLang="en-US" sz="1600"/>
              <a:t>◆TFTP:不可靠的、开销不大的小文件传输协议。</a:t>
            </a:r>
            <a:endParaRPr lang="zh-CN" altLang="en-US" sz="1600"/>
          </a:p>
          <a:p>
            <a:r>
              <a:rPr lang="zh-CN" altLang="en-US" sz="1600"/>
              <a:t>◆SNMP:简单网络管理协议，它主要用于网络设备与网络管理系统(NMS)之间进行监测与管理，比如路由器和交换机设备通过SNMP定期向网络管理系统上报接口流量、CPU利用率等性能指标</a:t>
            </a:r>
            <a:endParaRPr lang="zh-CN" altLang="en-US" sz="1600"/>
          </a:p>
          <a:p>
            <a:r>
              <a:rPr lang="zh-CN" altLang="en-US" sz="1600"/>
              <a:t>◆DHCP:动态主机配置协议，基于UDP,基于C/S模型，为主机动态分配IP地址，有三种方式：固定分配、动态分配、自动分配。</a:t>
            </a:r>
            <a:endParaRPr lang="zh-CN" altLang="en-US" sz="1600"/>
          </a:p>
          <a:p>
            <a:r>
              <a:rPr lang="zh-CN" altLang="en-US" sz="1600"/>
              <a:t>◆DNS:域名解析协议，通过域名解析出IP地址。</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3" name="文本框 2"/>
          <p:cNvSpPr txBox="1"/>
          <p:nvPr>
            <p:custDataLst>
              <p:tags r:id="rId1"/>
            </p:custDataLst>
          </p:nvPr>
        </p:nvSpPr>
        <p:spPr>
          <a:xfrm>
            <a:off x="1115695" y="411480"/>
            <a:ext cx="4572000" cy="521970"/>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TCP/IP协议</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协议端口号对照表</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a:p>
            <a:pPr algn="l">
              <a:buClrTx/>
              <a:buSzTx/>
              <a:buFontTx/>
            </a:pPr>
            <a:endParaRPr lang="en-US" altLang="zh-CN" sz="1400" b="1" spc="225" dirty="0">
              <a:solidFill>
                <a:schemeClr val="tx2">
                  <a:lumMod val="75000"/>
                </a:schemeClr>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2"/>
            </p:custDataLst>
          </p:nvPr>
        </p:nvGraphicFramePr>
        <p:xfrm>
          <a:off x="1188085" y="972185"/>
          <a:ext cx="6893560" cy="3105785"/>
        </p:xfrm>
        <a:graphic>
          <a:graphicData uri="http://schemas.openxmlformats.org/drawingml/2006/table">
            <a:tbl>
              <a:tblPr firstRow="1" bandRow="1">
                <a:tableStyleId>{5C22544A-7EE6-4342-B048-85BDC9FD1C3A}</a:tableStyleId>
              </a:tblPr>
              <a:tblGrid>
                <a:gridCol w="850900"/>
                <a:gridCol w="2595880"/>
                <a:gridCol w="789305"/>
                <a:gridCol w="2657475"/>
              </a:tblGrid>
              <a:tr h="422275">
                <a:tc>
                  <a:txBody>
                    <a:bodyPr/>
                    <a:lstStyle/>
                    <a:p>
                      <a:pPr>
                        <a:buNone/>
                      </a:pPr>
                      <a:r>
                        <a:rPr lang="zh-CN" altLang="en-US"/>
                        <a:t>端口</a:t>
                      </a:r>
                      <a:endParaRPr lang="zh-CN" altLang="en-US"/>
                    </a:p>
                  </a:txBody>
                  <a:tcPr/>
                </a:tc>
                <a:tc>
                  <a:txBody>
                    <a:bodyPr/>
                    <a:lstStyle/>
                    <a:p>
                      <a:pPr>
                        <a:buNone/>
                      </a:pPr>
                      <a:r>
                        <a:rPr lang="en-US" altLang="zh-CN"/>
                        <a:t>            </a:t>
                      </a:r>
                      <a:r>
                        <a:rPr lang="zh-CN" altLang="en-US"/>
                        <a:t>服务</a:t>
                      </a:r>
                      <a:endParaRPr lang="zh-CN" altLang="en-US"/>
                    </a:p>
                  </a:txBody>
                  <a:tcPr/>
                </a:tc>
                <a:tc>
                  <a:txBody>
                    <a:bodyPr/>
                    <a:lstStyle/>
                    <a:p>
                      <a:pPr>
                        <a:buNone/>
                      </a:pPr>
                      <a:r>
                        <a:rPr lang="zh-CN" altLang="en-US"/>
                        <a:t>端口</a:t>
                      </a:r>
                      <a:endParaRPr lang="zh-CN" altLang="en-US"/>
                    </a:p>
                  </a:txBody>
                  <a:tcPr/>
                </a:tc>
                <a:tc>
                  <a:txBody>
                    <a:bodyPr/>
                    <a:lstStyle/>
                    <a:p>
                      <a:pPr>
                        <a:buNone/>
                      </a:pPr>
                      <a:r>
                        <a:rPr lang="en-US" altLang="zh-CN"/>
                        <a:t>                </a:t>
                      </a:r>
                      <a:r>
                        <a:rPr lang="zh-CN" altLang="en-US"/>
                        <a:t>服务</a:t>
                      </a:r>
                      <a:endParaRPr lang="zh-CN" altLang="en-US"/>
                    </a:p>
                  </a:txBody>
                  <a:tcPr/>
                </a:tc>
              </a:tr>
              <a:tr h="421640">
                <a:tc>
                  <a:txBody>
                    <a:bodyPr/>
                    <a:lstStyle/>
                    <a:p>
                      <a:pPr>
                        <a:buNone/>
                      </a:pPr>
                      <a:r>
                        <a:rPr lang="en-US" altLang="zh-CN" sz="1400"/>
                        <a:t>20</a:t>
                      </a:r>
                      <a:endParaRPr lang="en-US" altLang="zh-CN" sz="1400"/>
                    </a:p>
                  </a:txBody>
                  <a:tcPr/>
                </a:tc>
                <a:tc>
                  <a:txBody>
                    <a:bodyPr/>
                    <a:lstStyle/>
                    <a:p>
                      <a:pPr>
                        <a:buNone/>
                      </a:pPr>
                      <a:r>
                        <a:rPr lang="zh-CN" altLang="en-US" sz="1400"/>
                        <a:t>文件传输协议（数据）</a:t>
                      </a:r>
                      <a:endParaRPr lang="zh-CN" altLang="en-US" sz="1400"/>
                    </a:p>
                  </a:txBody>
                  <a:tcPr/>
                </a:tc>
                <a:tc>
                  <a:txBody>
                    <a:bodyPr/>
                    <a:lstStyle/>
                    <a:p>
                      <a:pPr>
                        <a:buNone/>
                      </a:pPr>
                      <a:r>
                        <a:rPr lang="en-US" altLang="zh-CN" sz="1400"/>
                        <a:t>80</a:t>
                      </a:r>
                      <a:endParaRPr lang="en-US" altLang="zh-CN" sz="1400"/>
                    </a:p>
                  </a:txBody>
                  <a:tcPr/>
                </a:tc>
                <a:tc>
                  <a:txBody>
                    <a:bodyPr/>
                    <a:lstStyle/>
                    <a:p>
                      <a:pPr>
                        <a:buNone/>
                      </a:pPr>
                      <a:r>
                        <a:rPr lang="zh-CN" altLang="en-US" sz="1400"/>
                        <a:t>超文本传输协议（</a:t>
                      </a:r>
                      <a:r>
                        <a:rPr lang="en-US" altLang="zh-CN" sz="1400"/>
                        <a:t>HTTP</a:t>
                      </a:r>
                      <a:r>
                        <a:rPr lang="zh-CN" altLang="en-US" sz="1400"/>
                        <a:t>）</a:t>
                      </a:r>
                      <a:endParaRPr lang="zh-CN" altLang="en-US" sz="1400"/>
                    </a:p>
                  </a:txBody>
                  <a:tcPr/>
                </a:tc>
              </a:tr>
              <a:tr h="574040">
                <a:tc>
                  <a:txBody>
                    <a:bodyPr/>
                    <a:lstStyle/>
                    <a:p>
                      <a:pPr>
                        <a:buNone/>
                      </a:pPr>
                      <a:r>
                        <a:rPr lang="en-US" altLang="zh-CN" sz="1400"/>
                        <a:t>21</a:t>
                      </a:r>
                      <a:endParaRPr lang="en-US" altLang="zh-CN" sz="1400"/>
                    </a:p>
                  </a:txBody>
                  <a:tcPr/>
                </a:tc>
                <a:tc>
                  <a:txBody>
                    <a:bodyPr/>
                    <a:lstStyle/>
                    <a:p>
                      <a:pPr>
                        <a:buNone/>
                      </a:pPr>
                      <a:r>
                        <a:rPr lang="zh-CN" altLang="en-US" sz="1400"/>
                        <a:t>文件传输协议（控制）</a:t>
                      </a:r>
                      <a:endParaRPr lang="zh-CN" altLang="en-US" sz="1400"/>
                    </a:p>
                  </a:txBody>
                  <a:tcPr/>
                </a:tc>
                <a:tc>
                  <a:txBody>
                    <a:bodyPr/>
                    <a:lstStyle/>
                    <a:p>
                      <a:pPr>
                        <a:buNone/>
                      </a:pPr>
                      <a:r>
                        <a:rPr lang="en-US" altLang="zh-CN" sz="1400"/>
                        <a:t>110</a:t>
                      </a:r>
                      <a:endParaRPr lang="en-US" altLang="zh-CN" sz="1400"/>
                    </a:p>
                  </a:txBody>
                  <a:tcPr/>
                </a:tc>
                <a:tc>
                  <a:txBody>
                    <a:bodyPr/>
                    <a:lstStyle/>
                    <a:p>
                      <a:pPr>
                        <a:buNone/>
                      </a:pPr>
                      <a:r>
                        <a:rPr lang="en-US" altLang="zh-CN" sz="1400"/>
                        <a:t>POP3</a:t>
                      </a:r>
                      <a:r>
                        <a:rPr lang="zh-CN" altLang="en-US" sz="1400"/>
                        <a:t>服务器（邮箱接收服务器）</a:t>
                      </a:r>
                      <a:endParaRPr lang="zh-CN" altLang="en-US" sz="1400"/>
                    </a:p>
                  </a:txBody>
                  <a:tcPr/>
                </a:tc>
              </a:tr>
              <a:tr h="421640">
                <a:tc>
                  <a:txBody>
                    <a:bodyPr/>
                    <a:lstStyle/>
                    <a:p>
                      <a:pPr>
                        <a:buNone/>
                      </a:pPr>
                      <a:r>
                        <a:rPr lang="en-US" altLang="zh-CN" sz="1400"/>
                        <a:t>23</a:t>
                      </a:r>
                      <a:endParaRPr lang="en-US" altLang="zh-CN" sz="1400"/>
                    </a:p>
                  </a:txBody>
                  <a:tcPr/>
                </a:tc>
                <a:tc>
                  <a:txBody>
                    <a:bodyPr/>
                    <a:lstStyle/>
                    <a:p>
                      <a:pPr>
                        <a:buNone/>
                      </a:pPr>
                      <a:r>
                        <a:rPr lang="en-US" altLang="zh-CN" sz="1400"/>
                        <a:t>Telnet</a:t>
                      </a:r>
                      <a:r>
                        <a:rPr lang="zh-CN" altLang="en-US" sz="1400"/>
                        <a:t>终端仿真协议</a:t>
                      </a:r>
                      <a:endParaRPr lang="zh-CN" altLang="en-US" sz="1400"/>
                    </a:p>
                  </a:txBody>
                  <a:tcPr/>
                </a:tc>
                <a:tc>
                  <a:txBody>
                    <a:bodyPr/>
                    <a:lstStyle/>
                    <a:p>
                      <a:pPr>
                        <a:buNone/>
                      </a:pPr>
                      <a:r>
                        <a:rPr lang="en-US" altLang="zh-CN" sz="1400"/>
                        <a:t>69</a:t>
                      </a:r>
                      <a:endParaRPr lang="en-US" altLang="zh-CN" sz="1400"/>
                    </a:p>
                  </a:txBody>
                  <a:tcPr/>
                </a:tc>
                <a:tc>
                  <a:txBody>
                    <a:bodyPr/>
                    <a:lstStyle/>
                    <a:p>
                      <a:pPr>
                        <a:buNone/>
                      </a:pPr>
                      <a:r>
                        <a:rPr lang="zh-CN" altLang="en-US" sz="1400"/>
                        <a:t>简单文件传输协议（</a:t>
                      </a:r>
                      <a:r>
                        <a:rPr lang="en-US" altLang="zh-CN" sz="1400"/>
                        <a:t>TFTP</a:t>
                      </a:r>
                      <a:r>
                        <a:rPr lang="zh-CN" altLang="en-US" sz="1400"/>
                        <a:t>）</a:t>
                      </a:r>
                      <a:endParaRPr lang="zh-CN" altLang="en-US" sz="1400"/>
                    </a:p>
                  </a:txBody>
                  <a:tcPr/>
                </a:tc>
              </a:tr>
              <a:tr h="422275">
                <a:tc>
                  <a:txBody>
                    <a:bodyPr/>
                    <a:lstStyle/>
                    <a:p>
                      <a:pPr>
                        <a:buNone/>
                      </a:pPr>
                      <a:r>
                        <a:rPr lang="en-US" altLang="zh-CN" sz="1400"/>
                        <a:t>67</a:t>
                      </a:r>
                      <a:endParaRPr lang="en-US" altLang="zh-CN" sz="1400"/>
                    </a:p>
                  </a:txBody>
                  <a:tcPr/>
                </a:tc>
                <a:tc>
                  <a:txBody>
                    <a:bodyPr/>
                    <a:lstStyle/>
                    <a:p>
                      <a:pPr>
                        <a:buNone/>
                      </a:pPr>
                      <a:r>
                        <a:rPr lang="en-US" altLang="zh-CN" sz="1400"/>
                        <a:t>DHCP</a:t>
                      </a:r>
                      <a:r>
                        <a:rPr lang="zh-CN" altLang="en-US" sz="1400"/>
                        <a:t>（服务端）</a:t>
                      </a:r>
                      <a:endParaRPr lang="zh-CN" altLang="en-US" sz="1400"/>
                    </a:p>
                  </a:txBody>
                  <a:tcPr/>
                </a:tc>
                <a:tc>
                  <a:txBody>
                    <a:bodyPr/>
                    <a:lstStyle/>
                    <a:p>
                      <a:pPr>
                        <a:buNone/>
                      </a:pPr>
                      <a:r>
                        <a:rPr lang="en-US" altLang="zh-CN" sz="1400"/>
                        <a:t>68</a:t>
                      </a:r>
                      <a:endParaRPr lang="en-US" altLang="zh-CN" sz="1400"/>
                    </a:p>
                  </a:txBody>
                  <a:tcPr/>
                </a:tc>
                <a:tc>
                  <a:txBody>
                    <a:bodyPr/>
                    <a:lstStyle/>
                    <a:p>
                      <a:pPr>
                        <a:buNone/>
                      </a:pPr>
                      <a:r>
                        <a:rPr lang="en-US" altLang="zh-CN" sz="1400"/>
                        <a:t>DHCP</a:t>
                      </a:r>
                      <a:r>
                        <a:rPr lang="zh-CN" altLang="en-US" sz="1400"/>
                        <a:t>（客户端）</a:t>
                      </a:r>
                      <a:endParaRPr lang="zh-CN" altLang="en-US" sz="1400"/>
                    </a:p>
                  </a:txBody>
                  <a:tcPr/>
                </a:tc>
              </a:tr>
              <a:tr h="421640">
                <a:tc>
                  <a:txBody>
                    <a:bodyPr/>
                    <a:lstStyle/>
                    <a:p>
                      <a:pPr>
                        <a:buNone/>
                      </a:pPr>
                      <a:r>
                        <a:rPr lang="en-US" altLang="zh-CN" sz="1400"/>
                        <a:t>25</a:t>
                      </a:r>
                      <a:endParaRPr lang="en-US" altLang="zh-CN" sz="1400"/>
                    </a:p>
                  </a:txBody>
                  <a:tcPr/>
                </a:tc>
                <a:tc>
                  <a:txBody>
                    <a:bodyPr/>
                    <a:lstStyle/>
                    <a:p>
                      <a:pPr>
                        <a:buNone/>
                      </a:pPr>
                      <a:r>
                        <a:rPr lang="en-US" altLang="zh-CN" sz="1400"/>
                        <a:t>SMTP</a:t>
                      </a:r>
                      <a:r>
                        <a:rPr lang="zh-CN" altLang="en-US" sz="1400"/>
                        <a:t>简单邮件发送协议</a:t>
                      </a:r>
                      <a:endParaRPr lang="zh-CN" altLang="en-US" sz="1400"/>
                    </a:p>
                  </a:txBody>
                  <a:tcPr/>
                </a:tc>
                <a:tc>
                  <a:txBody>
                    <a:bodyPr/>
                    <a:lstStyle/>
                    <a:p>
                      <a:pPr>
                        <a:buNone/>
                      </a:pPr>
                      <a:r>
                        <a:rPr lang="en-US" altLang="zh-CN" sz="1400"/>
                        <a:t>161</a:t>
                      </a:r>
                      <a:endParaRPr lang="en-US" altLang="zh-CN" sz="1400"/>
                    </a:p>
                  </a:txBody>
                  <a:tcPr/>
                </a:tc>
                <a:tc>
                  <a:txBody>
                    <a:bodyPr/>
                    <a:lstStyle/>
                    <a:p>
                      <a:pPr>
                        <a:buNone/>
                      </a:pPr>
                      <a:r>
                        <a:rPr lang="en-US" altLang="zh-CN" sz="1400"/>
                        <a:t>SNMP</a:t>
                      </a:r>
                      <a:r>
                        <a:rPr lang="zh-CN" altLang="en-US" sz="1400"/>
                        <a:t>（轮询）</a:t>
                      </a:r>
                      <a:endParaRPr lang="zh-CN" altLang="en-US" sz="1400"/>
                    </a:p>
                  </a:txBody>
                  <a:tcPr/>
                </a:tc>
              </a:tr>
              <a:tr h="422275">
                <a:tc>
                  <a:txBody>
                    <a:bodyPr/>
                    <a:lstStyle/>
                    <a:p>
                      <a:pPr>
                        <a:buNone/>
                      </a:pPr>
                      <a:r>
                        <a:rPr lang="en-US" altLang="zh-CN" sz="1400"/>
                        <a:t>53</a:t>
                      </a:r>
                      <a:endParaRPr lang="en-US" altLang="zh-CN" sz="1400"/>
                    </a:p>
                  </a:txBody>
                  <a:tcPr/>
                </a:tc>
                <a:tc>
                  <a:txBody>
                    <a:bodyPr/>
                    <a:lstStyle/>
                    <a:p>
                      <a:pPr>
                        <a:buNone/>
                      </a:pPr>
                      <a:r>
                        <a:rPr lang="zh-CN" altLang="en-US" sz="1400"/>
                        <a:t>域名服务器（</a:t>
                      </a:r>
                      <a:r>
                        <a:rPr lang="en-US" altLang="zh-CN" sz="1400"/>
                        <a:t>DNS</a:t>
                      </a:r>
                      <a:r>
                        <a:rPr lang="zh-CN" altLang="en-US" sz="1400"/>
                        <a:t>）</a:t>
                      </a:r>
                      <a:endParaRPr lang="zh-CN" altLang="en-US" sz="1400"/>
                    </a:p>
                  </a:txBody>
                  <a:tcPr/>
                </a:tc>
                <a:tc>
                  <a:txBody>
                    <a:bodyPr/>
                    <a:lstStyle/>
                    <a:p>
                      <a:pPr>
                        <a:buNone/>
                      </a:pPr>
                      <a:r>
                        <a:rPr lang="en-US" altLang="zh-CN" sz="1400"/>
                        <a:t>162</a:t>
                      </a:r>
                      <a:endParaRPr lang="en-US" altLang="zh-CN" sz="1400"/>
                    </a:p>
                  </a:txBody>
                  <a:tcPr/>
                </a:tc>
                <a:tc>
                  <a:txBody>
                    <a:bodyPr/>
                    <a:lstStyle/>
                    <a:p>
                      <a:pPr>
                        <a:buNone/>
                      </a:pPr>
                      <a:r>
                        <a:rPr lang="en-US" altLang="zh-CN" sz="1400"/>
                        <a:t>SNMP</a:t>
                      </a:r>
                      <a:r>
                        <a:rPr lang="zh-CN" altLang="en-US" sz="1400"/>
                        <a:t>（陷阱）</a:t>
                      </a:r>
                      <a:endParaRPr lang="zh-CN" altLang="en-US" sz="14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641350" y="1131570"/>
            <a:ext cx="7860665" cy="2799715"/>
          </a:xfrm>
          <a:prstGeom prst="rect">
            <a:avLst/>
          </a:prstGeom>
          <a:noFill/>
        </p:spPr>
        <p:txBody>
          <a:bodyPr wrap="square" rtlCol="0" anchor="t">
            <a:spAutoFit/>
          </a:bodyPr>
          <a:lstStyle/>
          <a:p>
            <a:r>
              <a:rPr lang="zh-CN" altLang="en-US" sz="1600"/>
              <a:t>在0SI参考模型中能实现路由选择、拥塞控制与互连功能的层是()。</a:t>
            </a:r>
            <a:endParaRPr lang="zh-CN" altLang="en-US" sz="1600"/>
          </a:p>
          <a:p>
            <a:r>
              <a:rPr lang="zh-CN" altLang="en-US" sz="1600"/>
              <a:t>A.传输层</a:t>
            </a:r>
            <a:r>
              <a:rPr lang="en-US" altLang="zh-CN" sz="1600"/>
              <a:t>      </a:t>
            </a:r>
            <a:r>
              <a:rPr lang="zh-CN" altLang="en-US" sz="1600"/>
              <a:t>B.应用层</a:t>
            </a:r>
            <a:r>
              <a:rPr lang="en-US" altLang="zh-CN" sz="1600"/>
              <a:t>        </a:t>
            </a:r>
            <a:r>
              <a:rPr lang="zh-CN" altLang="en-US" sz="1600"/>
              <a:t>C.网络层</a:t>
            </a:r>
            <a:r>
              <a:rPr lang="en-US" altLang="zh-CN" sz="1600"/>
              <a:t>      </a:t>
            </a:r>
            <a:r>
              <a:rPr lang="zh-CN" altLang="en-US" sz="1600"/>
              <a:t>D.物理层</a:t>
            </a:r>
            <a:endParaRPr lang="zh-CN" altLang="en-US" sz="1600"/>
          </a:p>
          <a:p>
            <a:endParaRPr lang="zh-CN" altLang="en-US" sz="1600"/>
          </a:p>
          <a:p>
            <a:endParaRPr lang="zh-CN" altLang="en-US" sz="1600"/>
          </a:p>
          <a:p>
            <a:r>
              <a:rPr lang="zh-CN" altLang="en-US" sz="1600"/>
              <a:t>在TCP/IP体系结构中，将IP地址转化为MAC地址的协议是()。</a:t>
            </a:r>
            <a:endParaRPr lang="zh-CN" altLang="en-US" sz="1600"/>
          </a:p>
          <a:p>
            <a:r>
              <a:rPr lang="zh-CN" altLang="en-US" sz="1600"/>
              <a:t>A. RARP</a:t>
            </a:r>
            <a:r>
              <a:rPr lang="en-US" altLang="zh-CN" sz="1600"/>
              <a:t>        </a:t>
            </a:r>
            <a:r>
              <a:rPr lang="zh-CN" altLang="en-US" sz="1600"/>
              <a:t>B.ARP</a:t>
            </a:r>
            <a:r>
              <a:rPr lang="en-US" altLang="zh-CN" sz="1600"/>
              <a:t>               </a:t>
            </a:r>
            <a:r>
              <a:rPr lang="zh-CN" altLang="en-US" sz="1600"/>
              <a:t>C. ICMP</a:t>
            </a:r>
            <a:r>
              <a:rPr lang="en-US" altLang="zh-CN" sz="1600"/>
              <a:t>          </a:t>
            </a:r>
            <a:r>
              <a:rPr lang="zh-CN" altLang="en-US" sz="1600"/>
              <a:t>D.TCP</a:t>
            </a:r>
            <a:endParaRPr lang="zh-CN" altLang="en-US" sz="1600"/>
          </a:p>
          <a:p>
            <a:endParaRPr lang="zh-CN" altLang="en-US" sz="1600"/>
          </a:p>
          <a:p>
            <a:endParaRPr lang="zh-CN" altLang="en-US" sz="1600"/>
          </a:p>
          <a:p>
            <a:r>
              <a:rPr lang="zh-CN" altLang="en-US" sz="1600"/>
              <a:t>下列网络互连设备中,属于物理层的是(</a:t>
            </a:r>
            <a:r>
              <a:rPr lang="en-US" altLang="zh-CN" sz="1600"/>
              <a:t>   </a:t>
            </a:r>
            <a:r>
              <a:rPr lang="zh-CN" altLang="en-US" sz="1600"/>
              <a:t>)。</a:t>
            </a:r>
            <a:endParaRPr lang="zh-CN" altLang="en-US" sz="1600"/>
          </a:p>
          <a:p>
            <a:r>
              <a:rPr lang="zh-CN" altLang="en-US" sz="1600"/>
              <a:t>A.交换机</a:t>
            </a:r>
            <a:r>
              <a:rPr lang="en-US" altLang="zh-CN" sz="1600"/>
              <a:t>     </a:t>
            </a:r>
            <a:r>
              <a:rPr lang="zh-CN" altLang="en-US" sz="1600"/>
              <a:t>B.中继器</a:t>
            </a:r>
            <a:r>
              <a:rPr lang="en-US" altLang="zh-CN" sz="1600"/>
              <a:t>         </a:t>
            </a:r>
            <a:r>
              <a:rPr lang="zh-CN" altLang="en-US" sz="1600"/>
              <a:t>C.路由器</a:t>
            </a:r>
            <a:r>
              <a:rPr lang="en-US" altLang="zh-CN" sz="1600"/>
              <a:t>        </a:t>
            </a:r>
            <a:r>
              <a:rPr lang="zh-CN" altLang="en-US" sz="1600"/>
              <a:t>D.网桥</a:t>
            </a:r>
            <a:endParaRPr lang="zh-CN" altLang="en-US" sz="1600"/>
          </a:p>
          <a:p>
            <a:endParaRPr lang="zh-CN" altLang="en-US" sz="1600"/>
          </a:p>
        </p:txBody>
      </p:sp>
      <p:sp>
        <p:nvSpPr>
          <p:cNvPr id="3" name="文本框 2"/>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395605" y="771525"/>
            <a:ext cx="8468360" cy="3539430"/>
          </a:xfrm>
          <a:prstGeom prst="rect">
            <a:avLst/>
          </a:prstGeom>
          <a:noFill/>
        </p:spPr>
        <p:txBody>
          <a:bodyPr wrap="square" rtlCol="0" anchor="t">
            <a:spAutoFit/>
          </a:bodyPr>
          <a:lstStyle/>
          <a:p>
            <a:r>
              <a:rPr lang="zh-CN" altLang="en-US" sz="1400" dirty="0"/>
              <a:t>数据在网络中转发通常离不开</a:t>
            </a:r>
            <a:r>
              <a:rPr lang="zh-CN" altLang="en-US" sz="1400" b="1" dirty="0">
                <a:solidFill>
                  <a:srgbClr val="FF0000"/>
                </a:solidFill>
              </a:rPr>
              <a:t>交换机</a:t>
            </a:r>
            <a:r>
              <a:rPr lang="zh-CN" altLang="en-US" sz="1400" dirty="0"/>
              <a:t>。人们日常使用的计算机通常就是通过交换机接入网络的。</a:t>
            </a:r>
            <a:endParaRPr lang="en-US" altLang="zh-CN" sz="1400" dirty="0"/>
          </a:p>
          <a:p>
            <a:endParaRPr lang="zh-CN" altLang="en-US" sz="1400" dirty="0"/>
          </a:p>
          <a:p>
            <a:r>
              <a:rPr lang="zh-CN" altLang="en-US" sz="1400" dirty="0"/>
              <a:t>交换机功能包括:</a:t>
            </a:r>
            <a:endParaRPr lang="zh-CN" altLang="en-US" sz="1400" dirty="0"/>
          </a:p>
          <a:p>
            <a:r>
              <a:rPr lang="zh-CN" altLang="en-US" sz="1400" dirty="0"/>
              <a:t>集线功能。提供大量可供线缆连接的端口达到部署星状拓扑网络的目的。</a:t>
            </a:r>
            <a:endParaRPr lang="zh-CN" altLang="en-US" sz="1400" dirty="0"/>
          </a:p>
          <a:p>
            <a:r>
              <a:rPr lang="zh-CN" altLang="en-US" sz="1400" dirty="0"/>
              <a:t>中继功能。在转发帧时重新产生不失真的电信号。</a:t>
            </a:r>
            <a:endParaRPr lang="zh-CN" altLang="en-US" sz="1400" dirty="0"/>
          </a:p>
          <a:p>
            <a:r>
              <a:rPr lang="zh-CN" altLang="en-US" sz="1400" dirty="0"/>
              <a:t>桥接功能。在内置的端口上使用相同的转发和过滤逻辑。</a:t>
            </a:r>
            <a:endParaRPr lang="zh-CN" altLang="en-US" sz="1400" dirty="0"/>
          </a:p>
          <a:p>
            <a:r>
              <a:rPr lang="zh-CN" altLang="en-US" sz="1400" dirty="0"/>
              <a:t>隔离冲突域功能。将部署好的局域网分为多个冲突域，而每个冲突域都有自己独立的带宽，以提高交换机整体宽带利用效率。</a:t>
            </a:r>
            <a:endParaRPr lang="zh-CN" altLang="en-US" sz="1400" dirty="0"/>
          </a:p>
          <a:p>
            <a:endParaRPr lang="zh-CN" altLang="en-US" sz="1400" dirty="0"/>
          </a:p>
          <a:p>
            <a:r>
              <a:rPr lang="zh-CN" altLang="en-US" sz="1400" dirty="0"/>
              <a:t>交换机的功能包括</a:t>
            </a:r>
            <a:r>
              <a:rPr lang="en-US" altLang="zh-CN" sz="1400" dirty="0"/>
              <a:t>:</a:t>
            </a:r>
            <a:endParaRPr lang="zh-CN" altLang="en-US" sz="1400" dirty="0"/>
          </a:p>
          <a:p>
            <a:r>
              <a:rPr lang="zh-CN" altLang="en-US" sz="1400" dirty="0"/>
              <a:t>(1</a:t>
            </a:r>
            <a:r>
              <a:rPr lang="en-US" altLang="zh-CN" sz="1400" dirty="0"/>
              <a:t>)</a:t>
            </a:r>
            <a:r>
              <a:rPr lang="zh-CN" altLang="en-US" sz="1400" dirty="0"/>
              <a:t>转发路径学习。根据收到数据帧中的源MAC地址建立该地址同交换机端口的映射写入MAC地址表中。</a:t>
            </a:r>
            <a:endParaRPr lang="zh-CN" altLang="en-US" sz="1400" dirty="0"/>
          </a:p>
          <a:p>
            <a:r>
              <a:rPr lang="zh-CN" altLang="en-US" sz="1400" dirty="0"/>
              <a:t>(2</a:t>
            </a:r>
            <a:r>
              <a:rPr lang="en-US" altLang="zh-CN" sz="1400" dirty="0"/>
              <a:t>)</a:t>
            </a:r>
            <a:r>
              <a:rPr lang="zh-CN" altLang="en-US" sz="1400" dirty="0"/>
              <a:t>数据转发。如果交换机根据数据帧中的目的MAC地址在建立好的MAC地址表中查询到了，就向对应端口进行转发。</a:t>
            </a:r>
            <a:endParaRPr lang="zh-CN" altLang="en-US" sz="1400" dirty="0"/>
          </a:p>
          <a:p>
            <a:r>
              <a:rPr lang="zh-CN" altLang="en-US" sz="1400" dirty="0"/>
              <a:t>(3</a:t>
            </a:r>
            <a:r>
              <a:rPr lang="en-US" altLang="zh-CN" sz="1400" dirty="0"/>
              <a:t>)</a:t>
            </a:r>
            <a:r>
              <a:rPr lang="zh-CN" altLang="en-US" sz="1400" dirty="0"/>
              <a:t>数据泛洪。如果数据帧中的目的MAC地址不在MAC地址表中，则向所有端口转发也就是泛洪。广播帧和组播帧向所有端口（不包括源端口）进行转发。</a:t>
            </a:r>
            <a:endParaRPr lang="zh-CN" altLang="en-US" sz="1400" dirty="0"/>
          </a:p>
          <a:p>
            <a:r>
              <a:rPr lang="zh-CN" altLang="en-US" sz="1400" dirty="0"/>
              <a:t>(4</a:t>
            </a:r>
            <a:r>
              <a:rPr lang="en-US" altLang="zh-CN" sz="1400" dirty="0"/>
              <a:t>)</a:t>
            </a:r>
            <a:r>
              <a:rPr lang="zh-CN" altLang="en-US" sz="1400" dirty="0"/>
              <a:t>链路地址更新。MAC地址表会每隔一定时间（如300s ）更新一次。</a:t>
            </a:r>
            <a:endParaRPr lang="zh-CN" altLang="en-US" sz="1400" dirty="0"/>
          </a:p>
        </p:txBody>
      </p:sp>
      <p:sp>
        <p:nvSpPr>
          <p:cNvPr id="3" name="文本框 2"/>
          <p:cNvSpPr txBox="1"/>
          <p:nvPr>
            <p:custDataLst>
              <p:tags r:id="rId1"/>
            </p:custDataLst>
          </p:nvPr>
        </p:nvSpPr>
        <p:spPr>
          <a:xfrm>
            <a:off x="1043940"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交换技术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251460" y="699135"/>
            <a:ext cx="8388350" cy="3754874"/>
          </a:xfrm>
          <a:prstGeom prst="rect">
            <a:avLst/>
          </a:prstGeom>
          <a:noFill/>
        </p:spPr>
        <p:txBody>
          <a:bodyPr wrap="square" rtlCol="0" anchor="t">
            <a:spAutoFit/>
          </a:bodyPr>
          <a:lstStyle/>
          <a:p>
            <a:r>
              <a:rPr lang="zh-CN" altLang="en-US" sz="1400" dirty="0"/>
              <a:t>路由功能由路由器来提供，具体包括:</a:t>
            </a:r>
            <a:endParaRPr lang="zh-CN" altLang="en-US" sz="1400" dirty="0"/>
          </a:p>
          <a:p>
            <a:r>
              <a:rPr lang="zh-CN" altLang="en-US" sz="1400" dirty="0"/>
              <a:t>(1</a:t>
            </a:r>
            <a:r>
              <a:rPr lang="en-US" altLang="zh-CN" sz="1400" dirty="0"/>
              <a:t>)</a:t>
            </a:r>
            <a:r>
              <a:rPr lang="zh-CN" altLang="en-US" sz="1400" dirty="0"/>
              <a:t>异种网络互连，比如具有异种子网协议的网络互连:</a:t>
            </a:r>
            <a:endParaRPr lang="zh-CN" altLang="en-US" sz="1400" dirty="0"/>
          </a:p>
          <a:p>
            <a:r>
              <a:rPr lang="zh-CN" altLang="en-US" sz="1400" dirty="0"/>
              <a:t>(2</a:t>
            </a:r>
            <a:r>
              <a:rPr lang="en-US" altLang="zh-CN" sz="1400" dirty="0"/>
              <a:t>)</a:t>
            </a:r>
            <a:r>
              <a:rPr lang="zh-CN" altLang="en-US" sz="1400" dirty="0"/>
              <a:t>子网协议转换，不同子网间包括局域网和广域网之间的协议转换:</a:t>
            </a:r>
            <a:endParaRPr lang="zh-CN" altLang="en-US" sz="1400" dirty="0"/>
          </a:p>
          <a:p>
            <a:r>
              <a:rPr lang="zh-CN" altLang="en-US" sz="1400" dirty="0"/>
              <a:t>(3</a:t>
            </a:r>
            <a:r>
              <a:rPr lang="en-US" altLang="zh-CN" sz="1400" dirty="0"/>
              <a:t>)</a:t>
            </a:r>
            <a:r>
              <a:rPr lang="zh-CN" altLang="en-US" sz="1400" dirty="0"/>
              <a:t>数据路由，即将数据从一个网络依据路由规则转发到另一个网络:</a:t>
            </a:r>
            <a:endParaRPr lang="zh-CN" altLang="en-US" sz="1400" dirty="0"/>
          </a:p>
          <a:p>
            <a:r>
              <a:rPr lang="zh-CN" altLang="en-US" sz="1400" dirty="0"/>
              <a:t>(</a:t>
            </a:r>
            <a:r>
              <a:rPr lang="en-US" altLang="zh-CN" sz="1400" dirty="0"/>
              <a:t>4)</a:t>
            </a:r>
            <a:r>
              <a:rPr lang="zh-CN" altLang="en-US" sz="1400" dirty="0"/>
              <a:t>速率适配，利用缓存和流控协议进行适配:</a:t>
            </a:r>
            <a:endParaRPr lang="zh-CN" altLang="en-US" sz="1400" dirty="0"/>
          </a:p>
          <a:p>
            <a:r>
              <a:rPr lang="zh-CN" altLang="en-US" sz="1400" dirty="0"/>
              <a:t>(5</a:t>
            </a:r>
            <a:r>
              <a:rPr lang="en-US" altLang="zh-CN" sz="1400" dirty="0"/>
              <a:t>)</a:t>
            </a:r>
            <a:r>
              <a:rPr lang="zh-CN" altLang="en-US" sz="1400" dirty="0"/>
              <a:t>隔离网络，防止广播风暴,实现防火墙;</a:t>
            </a:r>
            <a:endParaRPr lang="zh-CN" altLang="en-US" sz="1400" dirty="0"/>
          </a:p>
          <a:p>
            <a:r>
              <a:rPr lang="zh-CN" altLang="en-US" sz="1400" dirty="0"/>
              <a:t>(6</a:t>
            </a:r>
            <a:r>
              <a:rPr lang="en-US" altLang="zh-CN" sz="1400" dirty="0"/>
              <a:t>)</a:t>
            </a:r>
            <a:r>
              <a:rPr lang="zh-CN" altLang="en-US" sz="1400" dirty="0"/>
              <a:t>报文分片和重组，超过接口的MTU报文被分片，到达目的地之后的报文被重组:</a:t>
            </a:r>
            <a:endParaRPr lang="zh-CN" altLang="en-US" sz="1400" dirty="0"/>
          </a:p>
          <a:p>
            <a:r>
              <a:rPr lang="zh-CN" altLang="en-US" sz="1400" dirty="0"/>
              <a:t>(7</a:t>
            </a:r>
            <a:r>
              <a:rPr lang="en-US" altLang="zh-CN" sz="1400" dirty="0"/>
              <a:t>)</a:t>
            </a:r>
            <a:r>
              <a:rPr lang="zh-CN" altLang="en-US" sz="1400" dirty="0"/>
              <a:t>备份、流量控制，如主备线路的切换和复杂流量控制等。</a:t>
            </a:r>
            <a:endParaRPr lang="zh-CN" altLang="en-US" sz="1400" dirty="0"/>
          </a:p>
          <a:p>
            <a:endParaRPr lang="zh-CN" altLang="en-US" sz="1400" dirty="0"/>
          </a:p>
          <a:p>
            <a:r>
              <a:rPr lang="zh-CN" altLang="en-US" sz="1400" dirty="0"/>
              <a:t>路由器工作在OSl七层协议中的第3层，即网络层。其主要任务是接收来源于一个网络接口的数据包，通常根据此数据包的目地址决定待转发的下一个地址（即下一跳地址)。路由器中维持着数据转发所需的路由表，所有数据包的发送或转发都通过查找路由表来实现。这个路由表可以静态配置，也可以通过动态路由协议自动生成。</a:t>
            </a:r>
            <a:endParaRPr lang="zh-CN" altLang="en-US" sz="1400" dirty="0"/>
          </a:p>
          <a:p>
            <a:endParaRPr lang="zh-CN" altLang="en-US" sz="1400" dirty="0"/>
          </a:p>
          <a:p>
            <a:r>
              <a:rPr lang="zh-CN" altLang="en-US" sz="1400" dirty="0"/>
              <a:t>一般来说，路由协议可分为内部网关协议（IGP）和外部网关协议(EGP）两类。</a:t>
            </a:r>
            <a:endParaRPr lang="en-US" altLang="zh-CN" sz="1400"/>
          </a:p>
          <a:p>
            <a:endParaRPr lang="zh-CN" altLang="en-US" sz="1400" dirty="0"/>
          </a:p>
          <a:p>
            <a:r>
              <a:rPr lang="zh-CN" altLang="en-US" sz="1400" dirty="0"/>
              <a:t>网络建设工程可分为网络规划、网络设计和网络实施三个环节。</a:t>
            </a:r>
            <a:endParaRPr lang="zh-CN" altLang="en-US" sz="1400" dirty="0"/>
          </a:p>
        </p:txBody>
      </p:sp>
      <p:sp>
        <p:nvSpPr>
          <p:cNvPr id="3" name="文本框 2"/>
          <p:cNvSpPr txBox="1"/>
          <p:nvPr>
            <p:custDataLst>
              <p:tags r:id="rId1"/>
            </p:custDataLst>
          </p:nvPr>
        </p:nvSpPr>
        <p:spPr>
          <a:xfrm>
            <a:off x="1043940" y="38735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路由技术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683895" y="1019810"/>
            <a:ext cx="6964045" cy="521970"/>
          </a:xfrm>
          <a:prstGeom prst="rect">
            <a:avLst/>
          </a:prstGeom>
          <a:noFill/>
        </p:spPr>
        <p:txBody>
          <a:bodyPr wrap="square" rtlCol="0" anchor="t">
            <a:spAutoFit/>
          </a:bodyPr>
          <a:lstStyle/>
          <a:p>
            <a:r>
              <a:rPr lang="zh-CN" altLang="en-US" sz="1400"/>
              <a:t>双绞线:将多根铜线按规则缠绕在一起，能够减少干扰;分为</a:t>
            </a:r>
            <a:r>
              <a:rPr lang="zh-CN" altLang="en-US" sz="1400">
                <a:solidFill>
                  <a:srgbClr val="FF0000"/>
                </a:solidFill>
              </a:rPr>
              <a:t>无屏蔽双绞线UTP</a:t>
            </a:r>
            <a:r>
              <a:rPr lang="zh-CN" altLang="en-US" sz="1400"/>
              <a:t>和</a:t>
            </a:r>
            <a:r>
              <a:rPr lang="zh-CN" altLang="en-US" sz="1400">
                <a:solidFill>
                  <a:srgbClr val="FF0000"/>
                </a:solidFill>
              </a:rPr>
              <a:t>屏蔽双绞线STP</a:t>
            </a:r>
            <a:r>
              <a:rPr lang="zh-CN" altLang="en-US" sz="1400"/>
              <a:t>，都是由一对铜线簇组成。也即我们常说的</a:t>
            </a:r>
            <a:r>
              <a:rPr lang="zh-CN" altLang="en-US" sz="1400">
                <a:solidFill>
                  <a:srgbClr val="FF0000"/>
                </a:solidFill>
              </a:rPr>
              <a:t>网线</a:t>
            </a:r>
            <a:r>
              <a:rPr lang="zh-CN" altLang="en-US" sz="1400"/>
              <a:t>;双绞线的</a:t>
            </a:r>
            <a:r>
              <a:rPr lang="zh-CN" altLang="en-US" sz="1400">
                <a:solidFill>
                  <a:srgbClr val="FF0000"/>
                </a:solidFill>
              </a:rPr>
              <a:t>传输距离在100m</a:t>
            </a:r>
            <a:r>
              <a:rPr lang="zh-CN" altLang="en-US" sz="1400"/>
              <a:t>以内。</a:t>
            </a:r>
            <a:endParaRPr lang="zh-CN" altLang="en-US" sz="1400"/>
          </a:p>
        </p:txBody>
      </p:sp>
      <p:pic>
        <p:nvPicPr>
          <p:cNvPr id="3" name="图片 2"/>
          <p:cNvPicPr>
            <a:picLocks noChangeAspect="1"/>
          </p:cNvPicPr>
          <p:nvPr>
            <p:custDataLst>
              <p:tags r:id="rId1"/>
            </p:custDataLst>
          </p:nvPr>
        </p:nvPicPr>
        <p:blipFill>
          <a:blip r:embed="rId2"/>
          <a:stretch>
            <a:fillRect/>
          </a:stretch>
        </p:blipFill>
        <p:spPr>
          <a:xfrm>
            <a:off x="2267585" y="1707515"/>
            <a:ext cx="4308475" cy="720725"/>
          </a:xfrm>
          <a:prstGeom prst="rect">
            <a:avLst/>
          </a:prstGeom>
        </p:spPr>
      </p:pic>
      <p:sp>
        <p:nvSpPr>
          <p:cNvPr id="4" name="文本框 3"/>
          <p:cNvSpPr txBox="1"/>
          <p:nvPr/>
        </p:nvSpPr>
        <p:spPr>
          <a:xfrm>
            <a:off x="2267585" y="2355850"/>
            <a:ext cx="821690" cy="182245"/>
          </a:xfrm>
          <a:prstGeom prst="rect">
            <a:avLst/>
          </a:prstGeom>
          <a:noFill/>
        </p:spPr>
        <p:txBody>
          <a:bodyPr wrap="square" rtlCol="0">
            <a:noAutofit/>
          </a:bodyPr>
          <a:lstStyle/>
          <a:p>
            <a:r>
              <a:rPr lang="zh-CN" altLang="en-US" sz="1000"/>
              <a:t>聚氯乙烯套层</a:t>
            </a:r>
            <a:endParaRPr lang="en-US" altLang="zh-CN" sz="1000"/>
          </a:p>
        </p:txBody>
      </p:sp>
      <p:sp>
        <p:nvSpPr>
          <p:cNvPr id="5" name="文本框 4"/>
          <p:cNvSpPr txBox="1"/>
          <p:nvPr>
            <p:custDataLst>
              <p:tags r:id="rId3"/>
            </p:custDataLst>
          </p:nvPr>
        </p:nvSpPr>
        <p:spPr>
          <a:xfrm>
            <a:off x="3204210" y="2428240"/>
            <a:ext cx="821690" cy="182245"/>
          </a:xfrm>
          <a:prstGeom prst="rect">
            <a:avLst/>
          </a:prstGeom>
          <a:noFill/>
        </p:spPr>
        <p:txBody>
          <a:bodyPr wrap="square" rtlCol="0">
            <a:noAutofit/>
          </a:bodyPr>
          <a:lstStyle/>
          <a:p>
            <a:r>
              <a:rPr lang="zh-CN" altLang="en-US" sz="1000"/>
              <a:t>绝缘层</a:t>
            </a:r>
            <a:endParaRPr lang="zh-CN" altLang="en-US" sz="1000"/>
          </a:p>
        </p:txBody>
      </p:sp>
      <p:sp>
        <p:nvSpPr>
          <p:cNvPr id="6" name="文本框 5"/>
          <p:cNvSpPr txBox="1"/>
          <p:nvPr>
            <p:custDataLst>
              <p:tags r:id="rId4"/>
            </p:custDataLst>
          </p:nvPr>
        </p:nvSpPr>
        <p:spPr>
          <a:xfrm>
            <a:off x="3924300" y="2427605"/>
            <a:ext cx="821690" cy="182245"/>
          </a:xfrm>
          <a:prstGeom prst="rect">
            <a:avLst/>
          </a:prstGeom>
          <a:noFill/>
        </p:spPr>
        <p:txBody>
          <a:bodyPr wrap="square" rtlCol="0">
            <a:noAutofit/>
          </a:bodyPr>
          <a:lstStyle/>
          <a:p>
            <a:r>
              <a:rPr lang="zh-CN" altLang="en-US" sz="1000"/>
              <a:t>铜线</a:t>
            </a:r>
            <a:endParaRPr lang="zh-CN" altLang="en-US" sz="1000"/>
          </a:p>
        </p:txBody>
      </p:sp>
      <p:sp>
        <p:nvSpPr>
          <p:cNvPr id="7" name="文本框 6"/>
          <p:cNvSpPr txBox="1"/>
          <p:nvPr>
            <p:custDataLst>
              <p:tags r:id="rId5"/>
            </p:custDataLst>
          </p:nvPr>
        </p:nvSpPr>
        <p:spPr>
          <a:xfrm>
            <a:off x="4572000" y="2428240"/>
            <a:ext cx="821690" cy="182245"/>
          </a:xfrm>
          <a:prstGeom prst="rect">
            <a:avLst/>
          </a:prstGeom>
          <a:noFill/>
        </p:spPr>
        <p:txBody>
          <a:bodyPr wrap="square" rtlCol="0">
            <a:noAutofit/>
          </a:bodyPr>
          <a:lstStyle/>
          <a:p>
            <a:r>
              <a:rPr lang="zh-CN" altLang="en-US" sz="1000"/>
              <a:t>聚氯乙烯套层</a:t>
            </a:r>
            <a:endParaRPr lang="en-US" altLang="zh-CN" sz="1000"/>
          </a:p>
        </p:txBody>
      </p:sp>
      <p:sp>
        <p:nvSpPr>
          <p:cNvPr id="8" name="文本框 7"/>
          <p:cNvSpPr txBox="1"/>
          <p:nvPr>
            <p:custDataLst>
              <p:tags r:id="rId6"/>
            </p:custDataLst>
          </p:nvPr>
        </p:nvSpPr>
        <p:spPr>
          <a:xfrm>
            <a:off x="5292090" y="2428240"/>
            <a:ext cx="821690" cy="182245"/>
          </a:xfrm>
          <a:prstGeom prst="rect">
            <a:avLst/>
          </a:prstGeom>
          <a:noFill/>
        </p:spPr>
        <p:txBody>
          <a:bodyPr wrap="square" rtlCol="0">
            <a:noAutofit/>
          </a:bodyPr>
          <a:lstStyle/>
          <a:p>
            <a:r>
              <a:rPr lang="zh-CN" altLang="en-US" sz="1000"/>
              <a:t>屏蔽层</a:t>
            </a:r>
            <a:endParaRPr lang="zh-CN" altLang="en-US" sz="1000"/>
          </a:p>
        </p:txBody>
      </p:sp>
      <p:sp>
        <p:nvSpPr>
          <p:cNvPr id="9" name="文本框 8"/>
          <p:cNvSpPr txBox="1"/>
          <p:nvPr>
            <p:custDataLst>
              <p:tags r:id="rId7"/>
            </p:custDataLst>
          </p:nvPr>
        </p:nvSpPr>
        <p:spPr>
          <a:xfrm>
            <a:off x="5724525" y="2428240"/>
            <a:ext cx="821690" cy="182245"/>
          </a:xfrm>
          <a:prstGeom prst="rect">
            <a:avLst/>
          </a:prstGeom>
          <a:noFill/>
        </p:spPr>
        <p:txBody>
          <a:bodyPr wrap="square" rtlCol="0">
            <a:noAutofit/>
          </a:bodyPr>
          <a:lstStyle/>
          <a:p>
            <a:r>
              <a:rPr lang="zh-CN" altLang="en-US" sz="1000"/>
              <a:t>绝缘层</a:t>
            </a:r>
            <a:endParaRPr lang="zh-CN" altLang="en-US" sz="1000"/>
          </a:p>
        </p:txBody>
      </p:sp>
      <p:sp>
        <p:nvSpPr>
          <p:cNvPr id="10" name="文本框 9"/>
          <p:cNvSpPr txBox="1"/>
          <p:nvPr>
            <p:custDataLst>
              <p:tags r:id="rId8"/>
            </p:custDataLst>
          </p:nvPr>
        </p:nvSpPr>
        <p:spPr>
          <a:xfrm>
            <a:off x="6228080" y="2428240"/>
            <a:ext cx="821690" cy="182245"/>
          </a:xfrm>
          <a:prstGeom prst="rect">
            <a:avLst/>
          </a:prstGeom>
          <a:noFill/>
        </p:spPr>
        <p:txBody>
          <a:bodyPr wrap="square" rtlCol="0">
            <a:noAutofit/>
          </a:bodyPr>
          <a:lstStyle/>
          <a:p>
            <a:r>
              <a:rPr lang="zh-CN" altLang="en-US" sz="1000"/>
              <a:t>铜线</a:t>
            </a:r>
            <a:endParaRPr lang="zh-CN" altLang="en-US" sz="1000"/>
          </a:p>
        </p:txBody>
      </p:sp>
      <p:sp>
        <p:nvSpPr>
          <p:cNvPr id="11" name="文本框 10"/>
          <p:cNvSpPr txBox="1"/>
          <p:nvPr>
            <p:custDataLst>
              <p:tags r:id="rId9"/>
            </p:custDataLst>
          </p:nvPr>
        </p:nvSpPr>
        <p:spPr>
          <a:xfrm>
            <a:off x="2929890" y="2787650"/>
            <a:ext cx="994410" cy="244475"/>
          </a:xfrm>
          <a:prstGeom prst="rect">
            <a:avLst/>
          </a:prstGeom>
          <a:noFill/>
        </p:spPr>
        <p:txBody>
          <a:bodyPr wrap="square" rtlCol="0">
            <a:noAutofit/>
          </a:bodyPr>
          <a:lstStyle/>
          <a:p>
            <a:r>
              <a:rPr lang="zh-CN" altLang="en-US" sz="1000"/>
              <a:t>非屏蔽双绞线</a:t>
            </a:r>
            <a:endParaRPr lang="zh-CN" altLang="en-US" sz="1000"/>
          </a:p>
        </p:txBody>
      </p:sp>
      <p:sp>
        <p:nvSpPr>
          <p:cNvPr id="12" name="文本框 11"/>
          <p:cNvSpPr txBox="1"/>
          <p:nvPr>
            <p:custDataLst>
              <p:tags r:id="rId10"/>
            </p:custDataLst>
          </p:nvPr>
        </p:nvSpPr>
        <p:spPr>
          <a:xfrm>
            <a:off x="5364480" y="2787650"/>
            <a:ext cx="994410" cy="244475"/>
          </a:xfrm>
          <a:prstGeom prst="rect">
            <a:avLst/>
          </a:prstGeom>
          <a:noFill/>
        </p:spPr>
        <p:txBody>
          <a:bodyPr wrap="square" rtlCol="0">
            <a:noAutofit/>
          </a:bodyPr>
          <a:lstStyle/>
          <a:p>
            <a:r>
              <a:rPr lang="zh-CN" altLang="en-US" sz="1000"/>
              <a:t>蔽双绞线</a:t>
            </a:r>
            <a:endParaRPr lang="zh-CN" altLang="en-US" sz="1000"/>
          </a:p>
        </p:txBody>
      </p:sp>
      <p:sp>
        <p:nvSpPr>
          <p:cNvPr id="13" name="文本框 12"/>
          <p:cNvSpPr txBox="1"/>
          <p:nvPr/>
        </p:nvSpPr>
        <p:spPr>
          <a:xfrm>
            <a:off x="683895" y="3281680"/>
            <a:ext cx="8176895" cy="1168400"/>
          </a:xfrm>
          <a:prstGeom prst="rect">
            <a:avLst/>
          </a:prstGeom>
          <a:noFill/>
        </p:spPr>
        <p:txBody>
          <a:bodyPr wrap="square" rtlCol="0" anchor="t">
            <a:spAutoFit/>
          </a:bodyPr>
          <a:lstStyle/>
          <a:p>
            <a:r>
              <a:rPr lang="zh-CN" altLang="en-US" sz="1400" b="1"/>
              <a:t>无屏蔽双绞线UTP</a:t>
            </a:r>
            <a:r>
              <a:rPr lang="zh-CN" altLang="en-US" sz="1400"/>
              <a:t>:价格低，安装简单，但可靠性相对较低，分为CAT3(3类UTP，速率为</a:t>
            </a:r>
            <a:endParaRPr lang="zh-CN" altLang="en-US" sz="1400"/>
          </a:p>
          <a:p>
            <a:r>
              <a:rPr lang="zh-CN" altLang="en-US" sz="1400"/>
              <a:t>10Mbps)、CAT4(4类UTP，与3类差不多，无应用）、CAT5(5类UTP，速率为100Mbps，用于快速以太网)、CAT5E(超5类UTP，速率为1000Mbps）、CAT6(6类UTP，用来替代CAT5E，速率也是10OOMbps） 。</a:t>
            </a:r>
            <a:endParaRPr lang="zh-CN" altLang="en-US" sz="1400"/>
          </a:p>
          <a:p>
            <a:r>
              <a:rPr lang="zh-CN" altLang="en-US" sz="1400" b="1"/>
              <a:t>屏蔽双绞线STP</a:t>
            </a:r>
            <a:r>
              <a:rPr lang="zh-CN" altLang="en-US" sz="1400"/>
              <a:t>:比之UTP增加了一层屏蔽层，可以有效的提高可靠性，但对应的价格高，安装麻烦，一般用于对传输可靠性要求很高的场合。</a:t>
            </a:r>
            <a:endParaRPr lang="zh-CN" altLang="en-US" sz="1400"/>
          </a:p>
        </p:txBody>
      </p:sp>
      <p:sp>
        <p:nvSpPr>
          <p:cNvPr id="14" name="文本框 13"/>
          <p:cNvSpPr txBox="1"/>
          <p:nvPr>
            <p:custDataLst>
              <p:tags r:id="rId1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传输介质</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双绞线</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979170" y="1948180"/>
            <a:ext cx="6957060" cy="2511425"/>
          </a:xfrm>
          <a:prstGeom prst="rect">
            <a:avLst/>
          </a:prstGeom>
        </p:spPr>
      </p:pic>
      <p:sp>
        <p:nvSpPr>
          <p:cNvPr id="14" name="文本框 13"/>
          <p:cNvSpPr txBox="1"/>
          <p:nvPr>
            <p:custDataLst>
              <p:tags r:id="rId3"/>
            </p:custDataLst>
          </p:nvPr>
        </p:nvSpPr>
        <p:spPr>
          <a:xfrm>
            <a:off x="1043940"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传输介质</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双绞线</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2315" y="831850"/>
            <a:ext cx="7324725" cy="922020"/>
          </a:xfrm>
          <a:prstGeom prst="rect">
            <a:avLst/>
          </a:prstGeom>
          <a:noFill/>
        </p:spPr>
        <p:txBody>
          <a:bodyPr wrap="square" rtlCol="0">
            <a:spAutoFit/>
          </a:bodyPr>
          <a:lstStyle/>
          <a:p>
            <a:r>
              <a:rPr lang="zh-CN" altLang="en-US"/>
              <a:t>网线有如下两种安装标准：都是八根不同颜色的网线，按照不同的顺序排序，插入水晶头中，</a:t>
            </a:r>
            <a:endParaRPr lang="zh-CN" altLang="en-US"/>
          </a:p>
          <a:p>
            <a:r>
              <a:rPr lang="zh-CN" altLang="en-US"/>
              <a:t>区分在第</a:t>
            </a:r>
            <a:r>
              <a:rPr lang="zh-CN" altLang="en-US" b="1"/>
              <a:t>1236</a:t>
            </a:r>
            <a:r>
              <a:rPr lang="zh-CN" altLang="en-US"/>
              <a:t>四根网线的位置不同。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467360" y="793750"/>
            <a:ext cx="8306435" cy="1014730"/>
          </a:xfrm>
          <a:prstGeom prst="rect">
            <a:avLst/>
          </a:prstGeom>
          <a:noFill/>
        </p:spPr>
        <p:txBody>
          <a:bodyPr wrap="square" rtlCol="0" anchor="t">
            <a:spAutoFit/>
          </a:bodyPr>
          <a:lstStyle/>
          <a:p>
            <a:r>
              <a:rPr lang="zh-CN" altLang="en-US" sz="1200"/>
              <a:t>光纤:由纤芯和包层组成，传输的光信号在纤芯中传输，然而从PC端出来的信号都是电信号，要经过光纤传输的话，就必须将电信号转换为光信号。</a:t>
            </a:r>
            <a:endParaRPr lang="zh-CN" altLang="en-US" sz="1200"/>
          </a:p>
          <a:p>
            <a:pPr marL="171450" indent="-171450">
              <a:buFont typeface="Wingdings" panose="05000000000000000000" charset="0"/>
              <a:buChar char="Ø"/>
            </a:pPr>
            <a:r>
              <a:rPr lang="zh-CN" altLang="en-US" sz="1200"/>
              <a:t>多模光纤MMF:纤芯半径较大，因此可以</a:t>
            </a:r>
            <a:r>
              <a:rPr lang="zh-CN" altLang="en-US" sz="1200">
                <a:solidFill>
                  <a:srgbClr val="FF0000"/>
                </a:solidFill>
              </a:rPr>
              <a:t>同时传输多种不同的信号</a:t>
            </a:r>
            <a:r>
              <a:rPr lang="zh-CN" altLang="en-US" sz="1200"/>
              <a:t>，光信号在光纤中以全反射的形式传输，</a:t>
            </a:r>
            <a:r>
              <a:rPr lang="zh-CN" altLang="en-US" sz="1200">
                <a:solidFill>
                  <a:srgbClr val="FF0000"/>
                </a:solidFill>
              </a:rPr>
              <a:t>采用发光二极管LED为光源，成本低，但是传输的效率和可靠性都较低，适合于短距离传输</a:t>
            </a:r>
            <a:r>
              <a:rPr lang="zh-CN" altLang="en-US" sz="1200"/>
              <a:t>，其传输距离与传输速率相关，速率为100Mbps时为2KM，速率为1000Mbps时为550m。</a:t>
            </a:r>
            <a:endParaRPr lang="zh-CN" altLang="en-US" sz="1200"/>
          </a:p>
        </p:txBody>
      </p:sp>
      <p:pic>
        <p:nvPicPr>
          <p:cNvPr id="3" name="图片 2"/>
          <p:cNvPicPr>
            <a:picLocks noChangeAspect="1"/>
          </p:cNvPicPr>
          <p:nvPr>
            <p:custDataLst>
              <p:tags r:id="rId1"/>
            </p:custDataLst>
          </p:nvPr>
        </p:nvPicPr>
        <p:blipFill>
          <a:blip r:embed="rId2"/>
          <a:stretch>
            <a:fillRect/>
          </a:stretch>
        </p:blipFill>
        <p:spPr>
          <a:xfrm>
            <a:off x="1187450" y="2067560"/>
            <a:ext cx="6409055" cy="787400"/>
          </a:xfrm>
          <a:prstGeom prst="rect">
            <a:avLst/>
          </a:prstGeom>
        </p:spPr>
      </p:pic>
      <p:sp>
        <p:nvSpPr>
          <p:cNvPr id="4" name="文本框 3"/>
          <p:cNvSpPr txBox="1"/>
          <p:nvPr/>
        </p:nvSpPr>
        <p:spPr>
          <a:xfrm>
            <a:off x="1475105" y="1851660"/>
            <a:ext cx="943610" cy="275590"/>
          </a:xfrm>
          <a:prstGeom prst="rect">
            <a:avLst/>
          </a:prstGeom>
          <a:noFill/>
        </p:spPr>
        <p:txBody>
          <a:bodyPr wrap="square" rtlCol="0">
            <a:spAutoFit/>
          </a:bodyPr>
          <a:lstStyle/>
          <a:p>
            <a:r>
              <a:rPr lang="zh-CN" altLang="en-US" sz="1200"/>
              <a:t>输入脉冲</a:t>
            </a:r>
            <a:endParaRPr lang="zh-CN" altLang="en-US" sz="1200"/>
          </a:p>
        </p:txBody>
      </p:sp>
      <p:sp>
        <p:nvSpPr>
          <p:cNvPr id="5" name="文本框 4"/>
          <p:cNvSpPr txBox="1"/>
          <p:nvPr>
            <p:custDataLst>
              <p:tags r:id="rId3"/>
            </p:custDataLst>
          </p:nvPr>
        </p:nvSpPr>
        <p:spPr>
          <a:xfrm>
            <a:off x="6588125" y="1791335"/>
            <a:ext cx="943610" cy="275590"/>
          </a:xfrm>
          <a:prstGeom prst="rect">
            <a:avLst/>
          </a:prstGeom>
          <a:noFill/>
        </p:spPr>
        <p:txBody>
          <a:bodyPr wrap="square" rtlCol="0">
            <a:spAutoFit/>
          </a:bodyPr>
          <a:lstStyle/>
          <a:p>
            <a:r>
              <a:rPr lang="zh-CN" altLang="en-US" sz="1200"/>
              <a:t>输出脉冲</a:t>
            </a:r>
            <a:endParaRPr lang="zh-CN" altLang="en-US" sz="1200"/>
          </a:p>
        </p:txBody>
      </p:sp>
      <p:sp>
        <p:nvSpPr>
          <p:cNvPr id="7" name="文本框 6"/>
          <p:cNvSpPr txBox="1"/>
          <p:nvPr/>
        </p:nvSpPr>
        <p:spPr>
          <a:xfrm>
            <a:off x="467995" y="2908935"/>
            <a:ext cx="7930515" cy="645160"/>
          </a:xfrm>
          <a:prstGeom prst="rect">
            <a:avLst/>
          </a:prstGeom>
          <a:noFill/>
        </p:spPr>
        <p:txBody>
          <a:bodyPr wrap="square" rtlCol="0">
            <a:spAutoFit/>
          </a:bodyPr>
          <a:lstStyle/>
          <a:p>
            <a:pPr marL="171450" indent="-171450">
              <a:buFont typeface="Wingdings" panose="05000000000000000000" charset="0"/>
              <a:buChar char="Ø"/>
            </a:pPr>
            <a:r>
              <a:rPr lang="zh-CN" altLang="en-US" sz="1200">
                <a:sym typeface="+mn-ea"/>
              </a:rPr>
              <a:t>单模光纤SMF:纤芯半径很小，</a:t>
            </a:r>
            <a:r>
              <a:rPr lang="zh-CN" altLang="en-US" sz="1200">
                <a:solidFill>
                  <a:srgbClr val="FF0000"/>
                </a:solidFill>
                <a:sym typeface="+mn-ea"/>
              </a:rPr>
              <a:t>一般只能传输一种信号，采用激光二极管LD作为光源，并且只支持激光信号的传播</a:t>
            </a:r>
            <a:r>
              <a:rPr lang="zh-CN" altLang="en-US" sz="1200">
                <a:sym typeface="+mn-ea"/>
              </a:rPr>
              <a:t>，同样是以全反射形式传播，只不过反射角很大，看起来像一条直线，</a:t>
            </a:r>
            <a:r>
              <a:rPr lang="zh-CN" altLang="en-US" sz="1200">
                <a:solidFill>
                  <a:srgbClr val="FF0000"/>
                </a:solidFill>
                <a:sym typeface="+mn-ea"/>
              </a:rPr>
              <a:t>成本高，但是传输距离远，可靠性高。</a:t>
            </a:r>
            <a:r>
              <a:rPr lang="zh-CN" altLang="en-US" sz="1200">
                <a:sym typeface="+mn-ea"/>
              </a:rPr>
              <a:t>传输距离可达5KM。</a:t>
            </a:r>
            <a:endParaRPr lang="zh-CN" altLang="en-US" sz="1200"/>
          </a:p>
        </p:txBody>
      </p:sp>
      <p:pic>
        <p:nvPicPr>
          <p:cNvPr id="8" name="图片 7" descr="F(P5D4RQPKA$BHHHVJK{U0I"/>
          <p:cNvPicPr>
            <a:picLocks noChangeAspect="1"/>
          </p:cNvPicPr>
          <p:nvPr>
            <p:custDataLst>
              <p:tags r:id="rId4"/>
            </p:custDataLst>
          </p:nvPr>
        </p:nvPicPr>
        <p:blipFill>
          <a:blip r:embed="rId5"/>
          <a:stretch>
            <a:fillRect/>
          </a:stretch>
        </p:blipFill>
        <p:spPr>
          <a:xfrm>
            <a:off x="1403985" y="3867785"/>
            <a:ext cx="6387465" cy="765175"/>
          </a:xfrm>
          <a:prstGeom prst="rect">
            <a:avLst/>
          </a:prstGeom>
        </p:spPr>
      </p:pic>
      <p:sp>
        <p:nvSpPr>
          <p:cNvPr id="9" name="文本框 8"/>
          <p:cNvSpPr txBox="1"/>
          <p:nvPr>
            <p:custDataLst>
              <p:tags r:id="rId6"/>
            </p:custDataLst>
          </p:nvPr>
        </p:nvSpPr>
        <p:spPr>
          <a:xfrm>
            <a:off x="1619885" y="3608070"/>
            <a:ext cx="943610" cy="275590"/>
          </a:xfrm>
          <a:prstGeom prst="rect">
            <a:avLst/>
          </a:prstGeom>
          <a:noFill/>
        </p:spPr>
        <p:txBody>
          <a:bodyPr wrap="square" rtlCol="0">
            <a:spAutoFit/>
          </a:bodyPr>
          <a:lstStyle/>
          <a:p>
            <a:r>
              <a:rPr lang="zh-CN" altLang="en-US" sz="1200"/>
              <a:t>输入脉冲</a:t>
            </a:r>
            <a:endParaRPr lang="zh-CN" altLang="en-US" sz="1200"/>
          </a:p>
        </p:txBody>
      </p:sp>
      <p:sp>
        <p:nvSpPr>
          <p:cNvPr id="10" name="文本框 9"/>
          <p:cNvSpPr txBox="1"/>
          <p:nvPr>
            <p:custDataLst>
              <p:tags r:id="rId7"/>
            </p:custDataLst>
          </p:nvPr>
        </p:nvSpPr>
        <p:spPr>
          <a:xfrm>
            <a:off x="6876415" y="3599180"/>
            <a:ext cx="943610" cy="275590"/>
          </a:xfrm>
          <a:prstGeom prst="rect">
            <a:avLst/>
          </a:prstGeom>
          <a:noFill/>
        </p:spPr>
        <p:txBody>
          <a:bodyPr wrap="square" rtlCol="0">
            <a:spAutoFit/>
          </a:bodyPr>
          <a:lstStyle/>
          <a:p>
            <a:r>
              <a:rPr lang="zh-CN" altLang="en-US" sz="1200"/>
              <a:t>输出脉冲</a:t>
            </a:r>
            <a:endParaRPr lang="zh-CN" altLang="en-US" sz="1200"/>
          </a:p>
        </p:txBody>
      </p:sp>
      <p:sp>
        <p:nvSpPr>
          <p:cNvPr id="14" name="文本框 13"/>
          <p:cNvSpPr txBox="1"/>
          <p:nvPr>
            <p:custDataLst>
              <p:tags r:id="rId8"/>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传输介质</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光纤</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940"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计算机网络</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352550" y="718185"/>
            <a:ext cx="6438900" cy="398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4" name="文本框 13"/>
          <p:cNvSpPr txBox="1"/>
          <p:nvPr>
            <p:custDataLst>
              <p:tags r:id="rId1"/>
            </p:custDataLst>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传输介质</a:t>
            </a:r>
            <a:r>
              <a:rPr lang="en-US" altLang="zh-CN" sz="1400"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无线信道</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7995" y="1002665"/>
            <a:ext cx="4572000" cy="368300"/>
          </a:xfrm>
          <a:prstGeom prst="rect">
            <a:avLst/>
          </a:prstGeom>
          <a:noFill/>
        </p:spPr>
        <p:txBody>
          <a:bodyPr wrap="square" rtlCol="0" anchor="t">
            <a:spAutoFit/>
          </a:bodyPr>
          <a:lstStyle/>
          <a:p>
            <a:r>
              <a:rPr lang="zh-CN" altLang="en-US"/>
              <a:t>无线信道:分为无线电波和红外光波</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1403985" y="1419860"/>
            <a:ext cx="6253480" cy="2905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通信方向</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59765" y="1123315"/>
            <a:ext cx="7013575" cy="1245235"/>
          </a:xfrm>
          <a:prstGeom prst="rect">
            <a:avLst/>
          </a:prstGeom>
          <a:noFill/>
        </p:spPr>
        <p:txBody>
          <a:bodyPr wrap="square" rtlCol="0">
            <a:spAutoFit/>
          </a:bodyPr>
          <a:lstStyle/>
          <a:p>
            <a:r>
              <a:rPr lang="zh-CN" altLang="en-US" sz="1500">
                <a:sym typeface="+mn-ea"/>
              </a:rPr>
              <a:t>通信方向:数据通信是指发送方发送数据到接收方，这个传输过程可以分类如下:</a:t>
            </a:r>
            <a:endParaRPr lang="zh-CN" altLang="en-US" sz="1500">
              <a:sym typeface="+mn-ea"/>
            </a:endParaRPr>
          </a:p>
          <a:p>
            <a:endParaRPr lang="zh-CN" altLang="en-US" sz="1500">
              <a:sym typeface="+mn-ea"/>
            </a:endParaRPr>
          </a:p>
          <a:p>
            <a:pPr marL="285750" indent="-285750">
              <a:buFont typeface="Wingdings" panose="05000000000000000000" charset="0"/>
              <a:buChar char="Ø"/>
            </a:pPr>
            <a:r>
              <a:rPr lang="zh-CN" altLang="en-US" sz="1500">
                <a:sym typeface="+mn-ea"/>
              </a:rPr>
              <a:t>单工:只能由设备A发给设备B，即数据流只能单向流动。</a:t>
            </a:r>
            <a:endParaRPr lang="zh-CN" altLang="en-US" sz="1500"/>
          </a:p>
          <a:p>
            <a:pPr marL="285750" indent="-285750">
              <a:buFont typeface="Wingdings" panose="05000000000000000000" charset="0"/>
              <a:buChar char="Ø"/>
            </a:pPr>
            <a:r>
              <a:rPr lang="zh-CN" altLang="en-US" sz="1500">
                <a:sym typeface="+mn-ea"/>
              </a:rPr>
              <a:t>半双工:设备A和设备B可以互相通信，但是同一时刻数据流只能单向流动</a:t>
            </a:r>
            <a:endParaRPr lang="zh-CN" altLang="en-US" sz="1500">
              <a:sym typeface="+mn-ea"/>
            </a:endParaRPr>
          </a:p>
          <a:p>
            <a:pPr marL="285750" indent="-285750">
              <a:buFont typeface="Wingdings" panose="05000000000000000000" charset="0"/>
              <a:buChar char="Ø"/>
            </a:pPr>
            <a:r>
              <a:rPr lang="zh-CN" altLang="en-US" sz="1500">
                <a:sym typeface="+mn-ea"/>
              </a:rPr>
              <a:t>全双工:设备A和设备B在任意时刻都能互相通信。</a:t>
            </a:r>
            <a:endParaRPr lang="zh-CN" altLang="en-US" sz="1500"/>
          </a:p>
        </p:txBody>
      </p:sp>
      <p:sp>
        <p:nvSpPr>
          <p:cNvPr id="5" name="矩形 4"/>
          <p:cNvSpPr/>
          <p:nvPr/>
        </p:nvSpPr>
        <p:spPr>
          <a:xfrm>
            <a:off x="1596390" y="3003550"/>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1"/>
            </p:custDataLst>
          </p:nvPr>
        </p:nvSpPr>
        <p:spPr>
          <a:xfrm>
            <a:off x="1596390" y="3939540"/>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2"/>
            </p:custDataLst>
          </p:nvPr>
        </p:nvSpPr>
        <p:spPr>
          <a:xfrm>
            <a:off x="3468370" y="3003550"/>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3474085" y="3939540"/>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5268595" y="2971165"/>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5"/>
            </p:custDataLst>
          </p:nvPr>
        </p:nvSpPr>
        <p:spPr>
          <a:xfrm>
            <a:off x="5268595" y="3939540"/>
            <a:ext cx="93599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6" idx="0"/>
          </p:cNvCxnSpPr>
          <p:nvPr/>
        </p:nvCxnSpPr>
        <p:spPr>
          <a:xfrm>
            <a:off x="2064385" y="3363595"/>
            <a:ext cx="0" cy="575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8" idx="0"/>
          </p:cNvCxnSpPr>
          <p:nvPr/>
        </p:nvCxnSpPr>
        <p:spPr>
          <a:xfrm>
            <a:off x="3936365" y="3363595"/>
            <a:ext cx="5715" cy="5759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484495" y="3385820"/>
            <a:ext cx="6985" cy="4819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986780" y="3363595"/>
            <a:ext cx="1905" cy="565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00580" y="3514090"/>
            <a:ext cx="605790" cy="275590"/>
          </a:xfrm>
          <a:prstGeom prst="rect">
            <a:avLst/>
          </a:prstGeom>
          <a:noFill/>
        </p:spPr>
        <p:txBody>
          <a:bodyPr wrap="square" rtlCol="0">
            <a:spAutoFit/>
          </a:bodyPr>
          <a:lstStyle/>
          <a:p>
            <a:r>
              <a:rPr lang="zh-CN" altLang="en-US" sz="1200"/>
              <a:t>单向</a:t>
            </a:r>
            <a:endParaRPr lang="zh-CN" altLang="en-US" sz="1200"/>
          </a:p>
        </p:txBody>
      </p:sp>
      <p:sp>
        <p:nvSpPr>
          <p:cNvPr id="16" name="文本框 15"/>
          <p:cNvSpPr txBox="1"/>
          <p:nvPr>
            <p:custDataLst>
              <p:tags r:id="rId6"/>
            </p:custDataLst>
          </p:nvPr>
        </p:nvSpPr>
        <p:spPr>
          <a:xfrm>
            <a:off x="1761490" y="4408170"/>
            <a:ext cx="605790" cy="275590"/>
          </a:xfrm>
          <a:prstGeom prst="rect">
            <a:avLst/>
          </a:prstGeom>
          <a:noFill/>
        </p:spPr>
        <p:txBody>
          <a:bodyPr wrap="square" rtlCol="0">
            <a:spAutoFit/>
          </a:bodyPr>
          <a:lstStyle/>
          <a:p>
            <a:r>
              <a:rPr lang="zh-CN" altLang="en-US" sz="1200"/>
              <a:t>单工</a:t>
            </a:r>
            <a:endParaRPr lang="zh-CN" altLang="en-US" sz="1200"/>
          </a:p>
        </p:txBody>
      </p:sp>
      <p:sp>
        <p:nvSpPr>
          <p:cNvPr id="17" name="文本框 16"/>
          <p:cNvSpPr txBox="1"/>
          <p:nvPr>
            <p:custDataLst>
              <p:tags r:id="rId7"/>
            </p:custDataLst>
          </p:nvPr>
        </p:nvSpPr>
        <p:spPr>
          <a:xfrm>
            <a:off x="3972560" y="3438525"/>
            <a:ext cx="828675" cy="460375"/>
          </a:xfrm>
          <a:prstGeom prst="rect">
            <a:avLst/>
          </a:prstGeom>
          <a:noFill/>
        </p:spPr>
        <p:txBody>
          <a:bodyPr wrap="square" rtlCol="0">
            <a:spAutoFit/>
          </a:bodyPr>
          <a:lstStyle/>
          <a:p>
            <a:r>
              <a:rPr lang="zh-CN" altLang="en-US" sz="1200"/>
              <a:t>每次一个方向</a:t>
            </a:r>
            <a:endParaRPr lang="zh-CN" altLang="en-US" sz="1200"/>
          </a:p>
        </p:txBody>
      </p:sp>
      <p:sp>
        <p:nvSpPr>
          <p:cNvPr id="18" name="文本框 17"/>
          <p:cNvSpPr txBox="1"/>
          <p:nvPr>
            <p:custDataLst>
              <p:tags r:id="rId8"/>
            </p:custDataLst>
          </p:nvPr>
        </p:nvSpPr>
        <p:spPr>
          <a:xfrm>
            <a:off x="3564255" y="4401820"/>
            <a:ext cx="939800" cy="275590"/>
          </a:xfrm>
          <a:prstGeom prst="rect">
            <a:avLst/>
          </a:prstGeom>
          <a:noFill/>
        </p:spPr>
        <p:txBody>
          <a:bodyPr wrap="square" rtlCol="0">
            <a:spAutoFit/>
          </a:bodyPr>
          <a:lstStyle/>
          <a:p>
            <a:r>
              <a:rPr lang="zh-CN" altLang="en-US" sz="1200"/>
              <a:t>半双工</a:t>
            </a:r>
            <a:endParaRPr lang="zh-CN" altLang="en-US" sz="1200"/>
          </a:p>
        </p:txBody>
      </p:sp>
      <p:sp>
        <p:nvSpPr>
          <p:cNvPr id="19" name="文本框 18"/>
          <p:cNvSpPr txBox="1"/>
          <p:nvPr>
            <p:custDataLst>
              <p:tags r:id="rId9"/>
            </p:custDataLst>
          </p:nvPr>
        </p:nvSpPr>
        <p:spPr>
          <a:xfrm>
            <a:off x="6228715" y="3507740"/>
            <a:ext cx="939800" cy="275590"/>
          </a:xfrm>
          <a:prstGeom prst="rect">
            <a:avLst/>
          </a:prstGeom>
          <a:noFill/>
        </p:spPr>
        <p:txBody>
          <a:bodyPr wrap="square" rtlCol="0">
            <a:spAutoFit/>
          </a:bodyPr>
          <a:lstStyle/>
          <a:p>
            <a:r>
              <a:rPr lang="zh-CN" altLang="en-US" sz="1200"/>
              <a:t>双向</a:t>
            </a:r>
            <a:endParaRPr lang="zh-CN" altLang="en-US" sz="1200"/>
          </a:p>
        </p:txBody>
      </p:sp>
      <p:sp>
        <p:nvSpPr>
          <p:cNvPr id="20" name="文本框 19"/>
          <p:cNvSpPr txBox="1"/>
          <p:nvPr>
            <p:custDataLst>
              <p:tags r:id="rId10"/>
            </p:custDataLst>
          </p:nvPr>
        </p:nvSpPr>
        <p:spPr>
          <a:xfrm>
            <a:off x="5484495" y="4425315"/>
            <a:ext cx="939800" cy="275590"/>
          </a:xfrm>
          <a:prstGeom prst="rect">
            <a:avLst/>
          </a:prstGeom>
          <a:noFill/>
        </p:spPr>
        <p:txBody>
          <a:bodyPr wrap="square" rtlCol="0">
            <a:spAutoFit/>
          </a:bodyPr>
          <a:lstStyle/>
          <a:p>
            <a:r>
              <a:rPr lang="zh-CN" altLang="en-US" sz="1200"/>
              <a:t>全双工</a:t>
            </a:r>
            <a:endParaRPr lang="zh-CN" altLang="en-US" sz="1200"/>
          </a:p>
        </p:txBody>
      </p:sp>
      <p:sp>
        <p:nvSpPr>
          <p:cNvPr id="21" name="文本框 20"/>
          <p:cNvSpPr txBox="1"/>
          <p:nvPr/>
        </p:nvSpPr>
        <p:spPr>
          <a:xfrm>
            <a:off x="1629410" y="3033395"/>
            <a:ext cx="902970" cy="368300"/>
          </a:xfrm>
          <a:prstGeom prst="rect">
            <a:avLst/>
          </a:prstGeom>
          <a:noFill/>
        </p:spPr>
        <p:txBody>
          <a:bodyPr wrap="square" rtlCol="0">
            <a:spAutoFit/>
          </a:bodyPr>
          <a:lstStyle/>
          <a:p>
            <a:r>
              <a:rPr lang="zh-CN" altLang="en-US"/>
              <a:t>设备</a:t>
            </a:r>
            <a:r>
              <a:rPr lang="en-US" altLang="zh-CN"/>
              <a:t>A</a:t>
            </a:r>
            <a:endParaRPr lang="en-US" altLang="zh-CN"/>
          </a:p>
        </p:txBody>
      </p:sp>
      <p:sp>
        <p:nvSpPr>
          <p:cNvPr id="22" name="文本框 21"/>
          <p:cNvSpPr txBox="1"/>
          <p:nvPr>
            <p:custDataLst>
              <p:tags r:id="rId11"/>
            </p:custDataLst>
          </p:nvPr>
        </p:nvSpPr>
        <p:spPr>
          <a:xfrm>
            <a:off x="1629410" y="3932555"/>
            <a:ext cx="902970" cy="368300"/>
          </a:xfrm>
          <a:prstGeom prst="rect">
            <a:avLst/>
          </a:prstGeom>
          <a:noFill/>
        </p:spPr>
        <p:txBody>
          <a:bodyPr wrap="square" rtlCol="0">
            <a:spAutoFit/>
          </a:bodyPr>
          <a:lstStyle/>
          <a:p>
            <a:r>
              <a:rPr lang="zh-CN" altLang="en-US"/>
              <a:t>设备</a:t>
            </a:r>
            <a:r>
              <a:rPr lang="en-US" altLang="zh-CN"/>
              <a:t>B</a:t>
            </a:r>
            <a:endParaRPr lang="en-US" altLang="zh-CN"/>
          </a:p>
        </p:txBody>
      </p:sp>
      <p:sp>
        <p:nvSpPr>
          <p:cNvPr id="23" name="文本框 22"/>
          <p:cNvSpPr txBox="1"/>
          <p:nvPr>
            <p:custDataLst>
              <p:tags r:id="rId12"/>
            </p:custDataLst>
          </p:nvPr>
        </p:nvSpPr>
        <p:spPr>
          <a:xfrm>
            <a:off x="3489960" y="3033395"/>
            <a:ext cx="902970" cy="368300"/>
          </a:xfrm>
          <a:prstGeom prst="rect">
            <a:avLst/>
          </a:prstGeom>
          <a:noFill/>
        </p:spPr>
        <p:txBody>
          <a:bodyPr wrap="square" rtlCol="0">
            <a:spAutoFit/>
          </a:bodyPr>
          <a:lstStyle/>
          <a:p>
            <a:r>
              <a:rPr lang="zh-CN" altLang="en-US"/>
              <a:t>设备</a:t>
            </a:r>
            <a:r>
              <a:rPr lang="en-US" altLang="zh-CN"/>
              <a:t>A</a:t>
            </a:r>
            <a:endParaRPr lang="en-US" altLang="zh-CN"/>
          </a:p>
        </p:txBody>
      </p:sp>
      <p:sp>
        <p:nvSpPr>
          <p:cNvPr id="24" name="文本框 23"/>
          <p:cNvSpPr txBox="1"/>
          <p:nvPr>
            <p:custDataLst>
              <p:tags r:id="rId13"/>
            </p:custDataLst>
          </p:nvPr>
        </p:nvSpPr>
        <p:spPr>
          <a:xfrm>
            <a:off x="3512185" y="3939540"/>
            <a:ext cx="902970" cy="368300"/>
          </a:xfrm>
          <a:prstGeom prst="rect">
            <a:avLst/>
          </a:prstGeom>
          <a:noFill/>
        </p:spPr>
        <p:txBody>
          <a:bodyPr wrap="square" rtlCol="0">
            <a:spAutoFit/>
          </a:bodyPr>
          <a:lstStyle/>
          <a:p>
            <a:r>
              <a:rPr lang="zh-CN" altLang="en-US"/>
              <a:t>设备</a:t>
            </a:r>
            <a:r>
              <a:rPr lang="en-US" altLang="zh-CN"/>
              <a:t>B</a:t>
            </a:r>
            <a:endParaRPr lang="en-US" altLang="zh-CN"/>
          </a:p>
        </p:txBody>
      </p:sp>
      <p:sp>
        <p:nvSpPr>
          <p:cNvPr id="25" name="文本框 24"/>
          <p:cNvSpPr txBox="1"/>
          <p:nvPr>
            <p:custDataLst>
              <p:tags r:id="rId14"/>
            </p:custDataLst>
          </p:nvPr>
        </p:nvSpPr>
        <p:spPr>
          <a:xfrm>
            <a:off x="5268595" y="2978785"/>
            <a:ext cx="902970" cy="368300"/>
          </a:xfrm>
          <a:prstGeom prst="rect">
            <a:avLst/>
          </a:prstGeom>
          <a:noFill/>
        </p:spPr>
        <p:txBody>
          <a:bodyPr wrap="square" rtlCol="0">
            <a:spAutoFit/>
          </a:bodyPr>
          <a:lstStyle/>
          <a:p>
            <a:r>
              <a:rPr lang="zh-CN" altLang="en-US"/>
              <a:t>设备</a:t>
            </a:r>
            <a:r>
              <a:rPr lang="en-US" altLang="zh-CN"/>
              <a:t>A</a:t>
            </a:r>
            <a:endParaRPr lang="en-US" altLang="zh-CN"/>
          </a:p>
        </p:txBody>
      </p:sp>
      <p:sp>
        <p:nvSpPr>
          <p:cNvPr id="26" name="文本框 25"/>
          <p:cNvSpPr txBox="1"/>
          <p:nvPr>
            <p:custDataLst>
              <p:tags r:id="rId15"/>
            </p:custDataLst>
          </p:nvPr>
        </p:nvSpPr>
        <p:spPr>
          <a:xfrm>
            <a:off x="5301615" y="3945255"/>
            <a:ext cx="902970" cy="368300"/>
          </a:xfrm>
          <a:prstGeom prst="rect">
            <a:avLst/>
          </a:prstGeom>
          <a:noFill/>
        </p:spPr>
        <p:txBody>
          <a:bodyPr wrap="square" rtlCol="0">
            <a:spAutoFit/>
          </a:bodyPr>
          <a:lstStyle/>
          <a:p>
            <a:r>
              <a:rPr lang="zh-CN" altLang="en-US"/>
              <a:t>设备</a:t>
            </a:r>
            <a:r>
              <a:rPr lang="en-US" altLang="zh-CN"/>
              <a:t>B</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940"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通信方式</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750" y="771525"/>
            <a:ext cx="8157845" cy="3335655"/>
          </a:xfrm>
          <a:prstGeom prst="rect">
            <a:avLst/>
          </a:prstGeom>
          <a:noFill/>
        </p:spPr>
        <p:txBody>
          <a:bodyPr wrap="square" rtlCol="0" anchor="t">
            <a:spAutoFit/>
          </a:bodyPr>
          <a:lstStyle/>
          <a:p>
            <a:pPr marL="285750" indent="-285750">
              <a:lnSpc>
                <a:spcPct val="120000"/>
              </a:lnSpc>
              <a:buFont typeface="Wingdings" panose="05000000000000000000" charset="0"/>
              <a:buChar char="Ø"/>
            </a:pPr>
            <a:r>
              <a:rPr lang="zh-CN" altLang="en-US" sz="1600"/>
              <a:t>异步传输:发送方每发送一个字符，需要在字符的起始和结尾处插入标识，当接收方接收到该字符时需要处理开始和结尾处的标识，处理完之后就能识别发送过来的数据，但是这样会造成资源浪费，传输效率降低。发送方和接收方并不是同时进行处理数据</a:t>
            </a:r>
            <a:endParaRPr lang="zh-CN" altLang="en-US" sz="1600"/>
          </a:p>
          <a:p>
            <a:pPr marL="285750" indent="-285750">
              <a:lnSpc>
                <a:spcPct val="120000"/>
              </a:lnSpc>
              <a:buFont typeface="Wingdings" panose="05000000000000000000" charset="0"/>
              <a:buChar char="Ø"/>
            </a:pPr>
            <a:r>
              <a:rPr lang="zh-CN" altLang="en-US" sz="1600"/>
              <a:t>同步传输:以数据块为单位进行传输，当发送方要发送数据时，</a:t>
            </a:r>
            <a:r>
              <a:rPr lang="zh-CN" altLang="en-US" sz="1600">
                <a:solidFill>
                  <a:srgbClr val="FF0000"/>
                </a:solidFill>
              </a:rPr>
              <a:t>先发送一个同步帧</a:t>
            </a:r>
            <a:r>
              <a:rPr lang="zh-CN" altLang="en-US" sz="1600"/>
              <a:t>，接收方收到后做好接收准备，开始接收数据块，</a:t>
            </a:r>
            <a:r>
              <a:rPr lang="zh-CN" altLang="en-US" sz="1600">
                <a:solidFill>
                  <a:srgbClr val="FF0000"/>
                </a:solidFill>
              </a:rPr>
              <a:t>结束后又会有结束帧确认</a:t>
            </a:r>
            <a:r>
              <a:rPr lang="zh-CN" altLang="en-US" sz="1600"/>
              <a:t>，这样一次传输一个数据块，效率高。</a:t>
            </a:r>
            <a:endParaRPr lang="zh-CN" altLang="en-US" sz="1600"/>
          </a:p>
          <a:p>
            <a:pPr indent="0">
              <a:lnSpc>
                <a:spcPct val="120000"/>
              </a:lnSpc>
              <a:buFont typeface="Wingdings" panose="05000000000000000000" charset="0"/>
              <a:buNone/>
            </a:pPr>
            <a:endParaRPr lang="zh-CN" altLang="en-US" sz="1600"/>
          </a:p>
          <a:p>
            <a:pPr marL="285750" indent="-285750">
              <a:lnSpc>
                <a:spcPct val="120000"/>
              </a:lnSpc>
              <a:buFont typeface="Wingdings" panose="05000000000000000000" charset="0"/>
              <a:buChar char="Ø"/>
            </a:pPr>
            <a:r>
              <a:rPr lang="zh-CN" altLang="en-US" sz="1600"/>
              <a:t>串行传输:只有</a:t>
            </a:r>
            <a:r>
              <a:rPr lang="zh-CN" altLang="en-US" sz="1600">
                <a:solidFill>
                  <a:srgbClr val="FF0000"/>
                </a:solidFill>
              </a:rPr>
              <a:t>一根数据线</a:t>
            </a:r>
            <a:r>
              <a:rPr lang="zh-CN" altLang="en-US" sz="1600"/>
              <a:t>，数据只能1bit挨个排队传送，适合低速设备、远距离的传送，一般用于广域网中。</a:t>
            </a:r>
            <a:endParaRPr lang="zh-CN" altLang="en-US" sz="1600"/>
          </a:p>
          <a:p>
            <a:pPr marL="285750" indent="-285750">
              <a:lnSpc>
                <a:spcPct val="120000"/>
              </a:lnSpc>
              <a:buFont typeface="Wingdings" panose="05000000000000000000" charset="0"/>
              <a:buChar char="Ø"/>
            </a:pPr>
            <a:r>
              <a:rPr lang="zh-CN" altLang="en-US" sz="1600"/>
              <a:t>并行传输:有</a:t>
            </a:r>
            <a:r>
              <a:rPr lang="zh-CN" altLang="en-US" sz="1600">
                <a:solidFill>
                  <a:srgbClr val="FF0000"/>
                </a:solidFill>
              </a:rPr>
              <a:t>多根数据线</a:t>
            </a:r>
            <a:r>
              <a:rPr lang="zh-CN" altLang="en-US" sz="1600"/>
              <a:t>，可以同时传输多个bit数据，适合高速设备的传送，常用语计算机内部各硬件模块之间。</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custDataLst>
              <p:tags r:id="rId1"/>
            </p:custDataLst>
          </p:nvPr>
        </p:nvSpPr>
        <p:spPr>
          <a:xfrm>
            <a:off x="1043940"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交换方式</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4495" y="915670"/>
            <a:ext cx="8622665" cy="3322955"/>
          </a:xfrm>
          <a:prstGeom prst="rect">
            <a:avLst/>
          </a:prstGeom>
          <a:noFill/>
        </p:spPr>
        <p:txBody>
          <a:bodyPr wrap="square" rtlCol="0" anchor="t">
            <a:spAutoFit/>
          </a:bodyPr>
          <a:lstStyle/>
          <a:p>
            <a:pPr marL="285750" indent="-285750">
              <a:buFont typeface="Wingdings" panose="05000000000000000000" charset="0"/>
              <a:buChar char="Ø"/>
            </a:pPr>
            <a:r>
              <a:rPr lang="zh-CN" altLang="en-US" sz="1500"/>
              <a:t>电路交换:通信一方进行呼叫，另一方接收后，在二者之间会</a:t>
            </a:r>
            <a:r>
              <a:rPr lang="zh-CN" altLang="en-US" sz="1500">
                <a:solidFill>
                  <a:srgbClr val="FF0000"/>
                </a:solidFill>
              </a:rPr>
              <a:t>建立一个专用电路</a:t>
            </a:r>
            <a:r>
              <a:rPr lang="zh-CN" altLang="en-US" sz="1500"/>
              <a:t>，特点为</a:t>
            </a:r>
            <a:r>
              <a:rPr lang="zh-CN" altLang="en-US" sz="1500">
                <a:solidFill>
                  <a:srgbClr val="FF0000"/>
                </a:solidFill>
              </a:rPr>
              <a:t>面向连接、实时性高、链路利用率</a:t>
            </a:r>
            <a:r>
              <a:rPr lang="zh-CN" altLang="en-US" sz="1500"/>
              <a:t>低，一般用于语音视频通信。</a:t>
            </a:r>
            <a:endParaRPr lang="zh-CN" altLang="en-US" sz="1500"/>
          </a:p>
          <a:p>
            <a:pPr marL="285750" indent="-285750">
              <a:buFont typeface="Wingdings" panose="05000000000000000000" charset="0"/>
              <a:buChar char="Ø"/>
            </a:pPr>
            <a:r>
              <a:rPr lang="zh-CN" altLang="en-US" sz="1500"/>
              <a:t>报文交换:</a:t>
            </a:r>
            <a:r>
              <a:rPr lang="zh-CN" altLang="en-US" sz="1500">
                <a:solidFill>
                  <a:srgbClr val="FF0000"/>
                </a:solidFill>
              </a:rPr>
              <a:t>以报文为单位</a:t>
            </a:r>
            <a:r>
              <a:rPr lang="zh-CN" altLang="en-US" sz="1500"/>
              <a:t>，存储转发模式，接收到数据后先存储，进行差错校验，没有错误则转发，有错误则丢弃，因此</a:t>
            </a:r>
            <a:r>
              <a:rPr lang="zh-CN" altLang="en-US" sz="1500">
                <a:solidFill>
                  <a:srgbClr val="FF0000"/>
                </a:solidFill>
              </a:rPr>
              <a:t>会有延时，但可靠性高，是面向无连接的</a:t>
            </a:r>
            <a:r>
              <a:rPr lang="zh-CN" altLang="en-US" sz="1500"/>
              <a:t>。</a:t>
            </a:r>
            <a:endParaRPr lang="zh-CN" altLang="en-US" sz="1500"/>
          </a:p>
          <a:p>
            <a:pPr marL="285750" indent="-285750">
              <a:buFont typeface="Wingdings" panose="05000000000000000000" charset="0"/>
              <a:buChar char="Ø"/>
            </a:pPr>
            <a:r>
              <a:rPr lang="zh-CN" altLang="en-US" sz="1500"/>
              <a:t>分组交换:以分组为单位，也是存储转发模式，因为分组的长度比报文小，所以时延小于报文交换，又可分为三种方式:</a:t>
            </a:r>
            <a:endParaRPr lang="zh-CN" altLang="en-US" sz="1500"/>
          </a:p>
          <a:p>
            <a:pPr marL="742950" lvl="1" indent="-285750">
              <a:buFont typeface="Arial" panose="020B0604020202020204" pitchFamily="34" charset="0"/>
              <a:buChar char="•"/>
            </a:pPr>
            <a:r>
              <a:rPr lang="zh-CN" altLang="en-US" sz="1500"/>
              <a:t>数据报:是现在主流的交换方式，</a:t>
            </a:r>
            <a:r>
              <a:rPr lang="zh-CN" altLang="en-US" sz="1500">
                <a:solidFill>
                  <a:srgbClr val="FF0000"/>
                </a:solidFill>
              </a:rPr>
              <a:t>各个分组携带地址信息，自由的选择不同的路由路径</a:t>
            </a:r>
            <a:r>
              <a:rPr lang="zh-CN" altLang="en-US" sz="1500"/>
              <a:t>传送到接收方，接收方接收到分组后再根据地址信息重新组装成原数据，是面向无连接的，但是不可靠的。</a:t>
            </a:r>
            <a:endParaRPr lang="zh-CN" altLang="en-US" sz="1500"/>
          </a:p>
          <a:p>
            <a:pPr marL="742950" lvl="1" indent="-285750">
              <a:buFont typeface="Arial" panose="020B0604020202020204" pitchFamily="34" charset="0"/>
              <a:buChar char="•"/>
            </a:pPr>
            <a:r>
              <a:rPr lang="zh-CN" altLang="en-US" sz="1500"/>
              <a:t>虚电路:发送方发送一个分组，接收方收到后</a:t>
            </a:r>
            <a:r>
              <a:rPr lang="zh-CN" altLang="en-US" sz="1500">
                <a:solidFill>
                  <a:srgbClr val="FF0000"/>
                </a:solidFill>
              </a:rPr>
              <a:t>二者之间就建立了一个虚拟的通信线路</a:t>
            </a:r>
            <a:r>
              <a:rPr lang="zh-CN" altLang="en-US" sz="1500"/>
              <a:t>，二者之间的分组数据交互都通过这条线路传送，在空闲的时候这条线路也可以传输其他数据，是面向连接的，可靠的。</a:t>
            </a:r>
            <a:endParaRPr lang="zh-CN" altLang="en-US" sz="1500"/>
          </a:p>
          <a:p>
            <a:pPr marL="742950" lvl="1" indent="-285750">
              <a:buFont typeface="Arial" panose="020B0604020202020204" pitchFamily="34" charset="0"/>
              <a:buChar char="•"/>
            </a:pPr>
            <a:r>
              <a:rPr lang="zh-CN" altLang="en-US" sz="1500"/>
              <a:t>信元交换:异步传输模式ATM采用的交换方式，本质是按照虚电路方式进行转发，只不过</a:t>
            </a:r>
            <a:r>
              <a:rPr lang="zh-CN" altLang="en-US" sz="1500">
                <a:solidFill>
                  <a:srgbClr val="FF0000"/>
                </a:solidFill>
              </a:rPr>
              <a:t>信元是固定长度的分组</a:t>
            </a:r>
            <a:r>
              <a:rPr lang="zh-CN" altLang="en-US" sz="1500"/>
              <a:t>，共53B，其中5B为头部，48B为数据域，也是面向连接的，可靠的。</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439420" y="915670"/>
            <a:ext cx="8341995" cy="3016250"/>
          </a:xfrm>
          <a:prstGeom prst="rect">
            <a:avLst/>
          </a:prstGeom>
          <a:noFill/>
        </p:spPr>
        <p:txBody>
          <a:bodyPr wrap="square" rtlCol="0" anchor="t">
            <a:noAutofit/>
          </a:bodyPr>
          <a:lstStyle/>
          <a:p>
            <a:r>
              <a:rPr lang="zh-CN" altLang="en-US" sz="1500"/>
              <a:t>以下关于光纤的说法中，错误的是（</a:t>
            </a:r>
            <a:r>
              <a:rPr lang="en-US" altLang="zh-CN" sz="1500"/>
              <a:t>   </a:t>
            </a:r>
            <a:r>
              <a:rPr lang="zh-CN" altLang="en-US" sz="1500"/>
              <a:t>）</a:t>
            </a:r>
            <a:endParaRPr lang="zh-CN" altLang="en-US" sz="1500"/>
          </a:p>
          <a:p>
            <a:r>
              <a:rPr lang="zh-CN" altLang="en-US" sz="1500"/>
              <a:t>A.单模光纤的纤芯直径更细</a:t>
            </a:r>
            <a:endParaRPr lang="zh-CN" altLang="en-US" sz="1500"/>
          </a:p>
          <a:p>
            <a:r>
              <a:rPr lang="zh-CN" altLang="en-US" sz="1500"/>
              <a:t>B.单模光纤采用LED作为光源</a:t>
            </a:r>
            <a:endParaRPr lang="zh-CN" altLang="en-US" sz="1500"/>
          </a:p>
          <a:p>
            <a:r>
              <a:rPr lang="zh-CN" altLang="en-US" sz="1500"/>
              <a:t>C.多模光纤比单模光纤的传输距离近</a:t>
            </a:r>
            <a:endParaRPr lang="zh-CN" altLang="en-US" sz="1500"/>
          </a:p>
          <a:p>
            <a:r>
              <a:rPr lang="zh-CN" altLang="en-US" sz="1500"/>
              <a:t>D.多模光纤中光波在光导纤维中以多种模式传播</a:t>
            </a:r>
            <a:endParaRPr lang="zh-CN" altLang="en-US" sz="1500"/>
          </a:p>
          <a:p>
            <a:endParaRPr lang="zh-CN" altLang="en-US" sz="1500"/>
          </a:p>
          <a:p>
            <a:r>
              <a:rPr lang="zh-CN" altLang="en-US" sz="1500"/>
              <a:t>数据通信模型按照数据信息在传输链路上的传送方向，可以分为三类。下列选项中，（</a:t>
            </a:r>
            <a:r>
              <a:rPr lang="en-US" altLang="zh-CN" sz="1500"/>
              <a:t>   </a:t>
            </a:r>
            <a:r>
              <a:rPr lang="zh-CN" altLang="en-US" sz="1500"/>
              <a:t>）不属于这三类传输方式。</a:t>
            </a:r>
            <a:endParaRPr lang="zh-CN" altLang="en-US" sz="1500"/>
          </a:p>
          <a:p>
            <a:r>
              <a:rPr lang="zh-CN" altLang="en-US" sz="1500"/>
              <a:t>A、单工通信:信号只能向一个方向传送</a:t>
            </a:r>
            <a:r>
              <a:rPr lang="en-US" altLang="zh-CN" sz="1500"/>
              <a:t>         </a:t>
            </a:r>
            <a:endParaRPr lang="en-US" altLang="zh-CN" sz="1500"/>
          </a:p>
          <a:p>
            <a:r>
              <a:rPr lang="zh-CN" altLang="en-US" sz="1500"/>
              <a:t>B、半双工通信:信息的传递可以是双向的</a:t>
            </a:r>
            <a:endParaRPr lang="zh-CN" altLang="en-US" sz="1500"/>
          </a:p>
          <a:p>
            <a:r>
              <a:rPr lang="zh-CN" altLang="en-US" sz="1500"/>
              <a:t>C、全双工通信:通信的双方可以同时发送和接收信息</a:t>
            </a:r>
            <a:endParaRPr lang="zh-CN" altLang="en-US" sz="1500"/>
          </a:p>
          <a:p>
            <a:r>
              <a:rPr lang="zh-CN" altLang="en-US" sz="1500"/>
              <a:t>D、全单工通信:信号同时向两个方向传输</a:t>
            </a:r>
            <a:endParaRPr lang="zh-CN" altLang="en-US" sz="1500"/>
          </a:p>
          <a:p>
            <a:endParaRPr lang="zh-CN" altLang="en-US" sz="1500"/>
          </a:p>
        </p:txBody>
      </p:sp>
      <p:sp>
        <p:nvSpPr>
          <p:cNvPr id="3" name="文本框 2"/>
          <p:cNvSpPr txBox="1"/>
          <p:nvPr>
            <p:custDataLst>
              <p:tags r:id="rId1"/>
            </p:custDataLst>
          </p:nvPr>
        </p:nvSpPr>
        <p:spPr>
          <a:xfrm>
            <a:off x="1115695" y="42291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软考真题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638175" y="925830"/>
            <a:ext cx="7544435" cy="737235"/>
          </a:xfrm>
          <a:prstGeom prst="rect">
            <a:avLst/>
          </a:prstGeom>
          <a:noFill/>
        </p:spPr>
        <p:txBody>
          <a:bodyPr wrap="square" rtlCol="0" anchor="t">
            <a:spAutoFit/>
          </a:bodyPr>
          <a:lstStyle/>
          <a:p>
            <a:r>
              <a:rPr lang="zh-CN" altLang="en-US" sz="1400"/>
              <a:t>机器中存放的</a:t>
            </a:r>
            <a:r>
              <a:rPr lang="zh-CN" altLang="en-US" sz="1400">
                <a:solidFill>
                  <a:srgbClr val="FF0000"/>
                </a:solidFill>
              </a:rPr>
              <a:t>IP地址是32位的二进制代码</a:t>
            </a:r>
            <a:r>
              <a:rPr lang="zh-CN" altLang="en-US" sz="1400"/>
              <a:t>，每隔8位插入一个空格，可提高可读性，为了便于理解和设置，一般会采用</a:t>
            </a:r>
            <a:r>
              <a:rPr lang="zh-CN" altLang="en-US" sz="1400">
                <a:solidFill>
                  <a:srgbClr val="FF0000"/>
                </a:solidFill>
              </a:rPr>
              <a:t>点分十进制</a:t>
            </a:r>
            <a:r>
              <a:rPr lang="zh-CN" altLang="en-US" sz="1400"/>
              <a:t>方法来表示:将32位二进制代码</a:t>
            </a:r>
            <a:r>
              <a:rPr lang="zh-CN" altLang="en-US" sz="1400">
                <a:solidFill>
                  <a:srgbClr val="FF0000"/>
                </a:solidFill>
              </a:rPr>
              <a:t>每8位二进制转换成十进制，就变成了4个十进制数</a:t>
            </a:r>
            <a:r>
              <a:rPr lang="zh-CN" altLang="en-US" sz="1400"/>
              <a:t>，而后在每个十进制数间隔中插入. ，如下所示，最终为128.11.3.31 :</a:t>
            </a:r>
            <a:endParaRPr lang="zh-CN" altLang="en-US" sz="1400"/>
          </a:p>
        </p:txBody>
      </p:sp>
      <p:pic>
        <p:nvPicPr>
          <p:cNvPr id="3" name="图片 2"/>
          <p:cNvPicPr>
            <a:picLocks noChangeAspect="1"/>
          </p:cNvPicPr>
          <p:nvPr>
            <p:custDataLst>
              <p:tags r:id="rId1"/>
            </p:custDataLst>
          </p:nvPr>
        </p:nvPicPr>
        <p:blipFill>
          <a:blip r:embed="rId2"/>
          <a:stretch>
            <a:fillRect/>
          </a:stretch>
        </p:blipFill>
        <p:spPr>
          <a:xfrm>
            <a:off x="1737995" y="1899920"/>
            <a:ext cx="5135880" cy="1299210"/>
          </a:xfrm>
          <a:prstGeom prst="rect">
            <a:avLst/>
          </a:prstGeom>
        </p:spPr>
      </p:pic>
      <p:sp>
        <p:nvSpPr>
          <p:cNvPr id="4" name="文本框 3"/>
          <p:cNvSpPr txBox="1"/>
          <p:nvPr/>
        </p:nvSpPr>
        <p:spPr>
          <a:xfrm>
            <a:off x="744220" y="3435985"/>
            <a:ext cx="7319645" cy="521970"/>
          </a:xfrm>
          <a:prstGeom prst="rect">
            <a:avLst/>
          </a:prstGeom>
          <a:noFill/>
        </p:spPr>
        <p:txBody>
          <a:bodyPr wrap="square" rtlCol="0" anchor="t">
            <a:spAutoFit/>
          </a:bodyPr>
          <a:lstStyle/>
          <a:p>
            <a:r>
              <a:rPr lang="zh-CN" altLang="en-US" sz="1400"/>
              <a:t>因为每个十进制数都是由8个二进制数转换而来，因此</a:t>
            </a:r>
            <a:r>
              <a:rPr lang="zh-CN" altLang="en-US" sz="1400">
                <a:solidFill>
                  <a:srgbClr val="FF0000"/>
                </a:solidFill>
              </a:rPr>
              <a:t>每个十进制数的取值范围为0-255</a:t>
            </a:r>
            <a:r>
              <a:rPr lang="zh-CN" altLang="en-US" sz="1400"/>
              <a:t>（掌握二进制转十进制的快速计算方法，牢记2的幂指数值，实现快速转换）。</a:t>
            </a:r>
            <a:endParaRPr lang="zh-CN" altLang="en-US" sz="1400"/>
          </a:p>
        </p:txBody>
      </p:sp>
      <p:sp>
        <p:nvSpPr>
          <p:cNvPr id="5" name="文本框 4"/>
          <p:cNvSpPr txBox="1"/>
          <p:nvPr>
            <p:custDataLst>
              <p:tags r:id="rId3"/>
            </p:custDataLst>
          </p:nvPr>
        </p:nvSpPr>
        <p:spPr>
          <a:xfrm>
            <a:off x="1115695" y="42799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IP地址表示</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683895" y="732790"/>
            <a:ext cx="7287260" cy="1245235"/>
          </a:xfrm>
          <a:prstGeom prst="rect">
            <a:avLst/>
          </a:prstGeom>
          <a:noFill/>
        </p:spPr>
        <p:txBody>
          <a:bodyPr wrap="square" rtlCol="0" anchor="t">
            <a:spAutoFit/>
          </a:bodyPr>
          <a:lstStyle/>
          <a:p>
            <a:r>
              <a:rPr lang="zh-CN" altLang="en-US" sz="1500"/>
              <a:t>分类IP地址:IP地址分四段，每段八位，共32位二进制数组成。在逻辑上，这32位IP地址分为</a:t>
            </a:r>
            <a:r>
              <a:rPr lang="zh-CN" altLang="en-US" sz="1500">
                <a:solidFill>
                  <a:srgbClr val="FF0000"/>
                </a:solidFill>
              </a:rPr>
              <a:t>网络号</a:t>
            </a:r>
            <a:r>
              <a:rPr lang="en-US" altLang="zh-CN" sz="1500">
                <a:solidFill>
                  <a:srgbClr val="FF0000"/>
                </a:solidFill>
              </a:rPr>
              <a:t>(</a:t>
            </a:r>
            <a:r>
              <a:rPr lang="zh-CN" altLang="en-US" sz="1500">
                <a:solidFill>
                  <a:srgbClr val="FF0000"/>
                </a:solidFill>
              </a:rPr>
              <a:t>带下划线的</a:t>
            </a:r>
            <a:r>
              <a:rPr lang="en-US" altLang="zh-CN" sz="1500">
                <a:solidFill>
                  <a:srgbClr val="FF0000"/>
                </a:solidFill>
              </a:rPr>
              <a:t>)</a:t>
            </a:r>
            <a:r>
              <a:rPr lang="zh-CN" altLang="en-US" sz="1500">
                <a:solidFill>
                  <a:srgbClr val="FF0000"/>
                </a:solidFill>
              </a:rPr>
              <a:t>和主机号</a:t>
            </a:r>
            <a:r>
              <a:rPr lang="zh-CN" altLang="en-US" sz="1500"/>
              <a:t>，依据网络号位数的不同，可以将IP地址分为以下几类</a:t>
            </a:r>
            <a:r>
              <a:rPr lang="en-US" altLang="zh-CN" sz="1500"/>
              <a:t>:</a:t>
            </a:r>
            <a:endParaRPr lang="zh-CN" altLang="en-US" sz="1500"/>
          </a:p>
          <a:p>
            <a:r>
              <a:rPr lang="zh-CN" altLang="en-US" sz="1500"/>
              <a:t>按照</a:t>
            </a:r>
            <a:r>
              <a:rPr lang="en-US" altLang="zh-CN" sz="1500"/>
              <a:t>A</a:t>
            </a:r>
            <a:r>
              <a:rPr lang="zh-CN" altLang="en-US" sz="1500"/>
              <a:t>类来分配</a:t>
            </a:r>
            <a:r>
              <a:rPr lang="en-US" altLang="zh-CN" sz="1500"/>
              <a:t>IP</a:t>
            </a:r>
            <a:r>
              <a:rPr lang="zh-CN" altLang="en-US" sz="1500"/>
              <a:t>地址，总计可以分配：</a:t>
            </a:r>
            <a:r>
              <a:rPr lang="en-US" altLang="zh-CN" sz="1500"/>
              <a:t>2^24-2=16777214 ,B</a:t>
            </a:r>
            <a:r>
              <a:rPr lang="zh-CN" altLang="en-US" sz="1500"/>
              <a:t>类的分配数为：</a:t>
            </a:r>
            <a:r>
              <a:rPr lang="en-US" altLang="zh-CN" sz="1500"/>
              <a:t>2^16-2=65534,C</a:t>
            </a:r>
            <a:r>
              <a:rPr lang="zh-CN" altLang="en-US" sz="1500"/>
              <a:t>类的分配数为：</a:t>
            </a:r>
            <a:r>
              <a:rPr lang="en-US" altLang="zh-CN" sz="1500"/>
              <a:t>2^8-2=254</a:t>
            </a:r>
            <a:endParaRPr lang="zh-CN" altLang="en-US" sz="1500"/>
          </a:p>
        </p:txBody>
      </p:sp>
      <p:pic>
        <p:nvPicPr>
          <p:cNvPr id="3" name="图片 2"/>
          <p:cNvPicPr>
            <a:picLocks noChangeAspect="1"/>
          </p:cNvPicPr>
          <p:nvPr>
            <p:custDataLst>
              <p:tags r:id="rId1"/>
            </p:custDataLst>
          </p:nvPr>
        </p:nvPicPr>
        <p:blipFill>
          <a:blip r:embed="rId2"/>
          <a:stretch>
            <a:fillRect/>
          </a:stretch>
        </p:blipFill>
        <p:spPr>
          <a:xfrm>
            <a:off x="1619885" y="1923415"/>
            <a:ext cx="5340350" cy="2797810"/>
          </a:xfrm>
          <a:prstGeom prst="rect">
            <a:avLst/>
          </a:prstGeom>
        </p:spPr>
      </p:pic>
      <p:sp>
        <p:nvSpPr>
          <p:cNvPr id="5" name="文本框 4"/>
          <p:cNvSpPr txBox="1"/>
          <p:nvPr>
            <p:custDataLst>
              <p:tags r:id="rId3"/>
            </p:custDataLst>
          </p:nvPr>
        </p:nvSpPr>
        <p:spPr>
          <a:xfrm>
            <a:off x="1115695" y="426085"/>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IP地址表示</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401955" y="915670"/>
            <a:ext cx="8395970" cy="1383665"/>
          </a:xfrm>
          <a:prstGeom prst="rect">
            <a:avLst/>
          </a:prstGeom>
          <a:noFill/>
        </p:spPr>
        <p:txBody>
          <a:bodyPr wrap="square" rtlCol="0" anchor="t">
            <a:spAutoFit/>
          </a:bodyPr>
          <a:lstStyle/>
          <a:p>
            <a:r>
              <a:rPr lang="zh-CN" altLang="en-US" sz="1400">
                <a:solidFill>
                  <a:srgbClr val="FF0000"/>
                </a:solidFill>
              </a:rPr>
              <a:t>无分类编址</a:t>
            </a:r>
            <a:r>
              <a:rPr lang="zh-CN" altLang="en-US" sz="1400"/>
              <a:t>:即不按照ABC类规则，自动规定网络号，无分类编址格式为:IP地址/网络号，示例:128.168.0.11/20表示的IP地址为128.168.0.11，其网络号占20位，因此主机号占32-20=12位，也可以划分子网。</a:t>
            </a:r>
            <a:endParaRPr lang="zh-CN" altLang="en-US" sz="1400"/>
          </a:p>
          <a:p>
            <a:r>
              <a:rPr lang="zh-CN" altLang="en-US" sz="1400"/>
              <a:t>特殊IP地址</a:t>
            </a:r>
            <a:endParaRPr lang="zh-CN" altLang="en-US" sz="1400"/>
          </a:p>
          <a:p>
            <a:r>
              <a:rPr lang="zh-CN" altLang="en-US" sz="1400">
                <a:solidFill>
                  <a:srgbClr val="FF0000"/>
                </a:solidFill>
              </a:rPr>
              <a:t>公有地址:</a:t>
            </a:r>
            <a:r>
              <a:rPr lang="zh-CN" altLang="en-US" sz="1400"/>
              <a:t>通过它直接访问因特网。是全网唯一的IP地址。</a:t>
            </a:r>
            <a:endParaRPr lang="zh-CN" altLang="en-US" sz="1400"/>
          </a:p>
          <a:p>
            <a:r>
              <a:rPr lang="zh-CN" altLang="en-US" sz="1400">
                <a:solidFill>
                  <a:srgbClr val="FF0000"/>
                </a:solidFill>
              </a:rPr>
              <a:t>私有地址:</a:t>
            </a:r>
            <a:r>
              <a:rPr lang="zh-CN" altLang="en-US" sz="1400"/>
              <a:t>属于非注册地址，专门为组织机构内部使用，不能直接访问因特网，下表所示为私有地址范围：</a:t>
            </a:r>
            <a:endParaRPr lang="zh-CN" altLang="en-US" sz="1400"/>
          </a:p>
        </p:txBody>
      </p:sp>
      <p:sp>
        <p:nvSpPr>
          <p:cNvPr id="3" name="文本框 2"/>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IP地址表示</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55650" y="2715895"/>
            <a:ext cx="7667625" cy="1314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子网划分</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53720" y="711200"/>
            <a:ext cx="8175625" cy="3763010"/>
          </a:xfrm>
          <a:prstGeom prst="rect">
            <a:avLst/>
          </a:prstGeom>
          <a:noFill/>
        </p:spPr>
        <p:txBody>
          <a:bodyPr wrap="square" rtlCol="0">
            <a:noAutofit/>
          </a:bodyPr>
          <a:lstStyle/>
          <a:p>
            <a:pPr marL="285750" indent="-285750">
              <a:buFont typeface="Wingdings" panose="05000000000000000000" charset="0"/>
              <a:buChar char="Ø"/>
            </a:pPr>
            <a:r>
              <a:rPr lang="zh-CN" altLang="en-US" sz="1600"/>
              <a:t>子网划分：一般公司在申请网络时，会直接获得一个范围很大的网络，如一个</a:t>
            </a:r>
            <a:r>
              <a:rPr lang="en-US" altLang="zh-CN" sz="1600"/>
              <a:t>A</a:t>
            </a:r>
            <a:r>
              <a:rPr lang="zh-CN" altLang="en-US" sz="1600"/>
              <a:t>类地址，</a:t>
            </a:r>
            <a:r>
              <a:rPr lang="zh-CN" altLang="en-US" sz="1600">
                <a:solidFill>
                  <a:srgbClr val="FF0000"/>
                </a:solidFill>
              </a:rPr>
              <a:t>因为主机数之间相差的太大了，不利于分配，</a:t>
            </a:r>
            <a:r>
              <a:rPr lang="zh-CN" altLang="en-US" sz="1600"/>
              <a:t>我们一般采用子网划分的方法来划分网络，即</a:t>
            </a:r>
            <a:r>
              <a:rPr lang="zh-CN" altLang="en-US" sz="1600">
                <a:solidFill>
                  <a:srgbClr val="FF0000"/>
                </a:solidFill>
              </a:rPr>
              <a:t>自定义网络号位数</a:t>
            </a:r>
            <a:r>
              <a:rPr lang="zh-CN" altLang="en-US" sz="1600"/>
              <a:t>，就能自定义主机号位数，就能根据主机个数来划分出最适合的方案，不会造成资源的浪费。</a:t>
            </a:r>
            <a:endParaRPr lang="zh-CN" altLang="en-US" sz="1600"/>
          </a:p>
          <a:p>
            <a:pPr marL="285750" indent="-285750">
              <a:buFont typeface="Wingdings" panose="05000000000000000000" charset="0"/>
              <a:buChar char="Ø"/>
            </a:pPr>
            <a:r>
              <a:rPr lang="zh-CN" altLang="en-US" sz="1600"/>
              <a:t>子网号：一般的IP地址按标准划分为A B C类后可以进行再一步的划分，将</a:t>
            </a:r>
            <a:r>
              <a:rPr lang="zh-CN" altLang="en-US" sz="1600">
                <a:solidFill>
                  <a:srgbClr val="FF0000"/>
                </a:solidFill>
              </a:rPr>
              <a:t>主机号多出的几位作为子网号</a:t>
            </a:r>
            <a:r>
              <a:rPr lang="zh-CN" altLang="en-US" sz="1600"/>
              <a:t>，就可以划分出多个子网，比如只需要为</a:t>
            </a:r>
            <a:r>
              <a:rPr lang="en-US" altLang="zh-CN" sz="1600"/>
              <a:t>30</a:t>
            </a:r>
            <a:r>
              <a:rPr lang="zh-CN" altLang="en-US" sz="1600"/>
              <a:t>台主机分配</a:t>
            </a:r>
            <a:r>
              <a:rPr lang="en-US" altLang="zh-CN" sz="1600"/>
              <a:t>ip</a:t>
            </a:r>
            <a:r>
              <a:rPr lang="zh-CN" altLang="en-US" sz="1600"/>
              <a:t>地址，那么我们会申请</a:t>
            </a:r>
            <a:r>
              <a:rPr lang="en-US" altLang="zh-CN" sz="1600"/>
              <a:t>C</a:t>
            </a:r>
            <a:r>
              <a:rPr lang="zh-CN" altLang="en-US" sz="1600"/>
              <a:t>类的地址，</a:t>
            </a:r>
            <a:r>
              <a:rPr lang="en-US" altLang="zh-CN" sz="1600"/>
              <a:t>C</a:t>
            </a:r>
            <a:r>
              <a:rPr lang="zh-CN" altLang="en-US" sz="1600"/>
              <a:t>类地址是</a:t>
            </a:r>
            <a:r>
              <a:rPr lang="en-US" altLang="zh-CN" sz="1600"/>
              <a:t>2^8</a:t>
            </a:r>
            <a:r>
              <a:rPr lang="zh-CN" altLang="en-US" sz="1600"/>
              <a:t>次方个主机号，远远超过了</a:t>
            </a:r>
            <a:r>
              <a:rPr lang="en-US" altLang="zh-CN" sz="1600"/>
              <a:t>30</a:t>
            </a:r>
            <a:r>
              <a:rPr lang="zh-CN" altLang="en-US" sz="1600"/>
              <a:t>的需求，于是我们按照</a:t>
            </a:r>
            <a:r>
              <a:rPr lang="en-US" altLang="zh-CN" sz="1600"/>
              <a:t>2^n-2=30</a:t>
            </a:r>
            <a:r>
              <a:rPr lang="zh-CN" altLang="en-US" sz="1600"/>
              <a:t>来计算，</a:t>
            </a:r>
            <a:r>
              <a:rPr lang="en-US" altLang="zh-CN" sz="1600"/>
              <a:t>n=5</a:t>
            </a:r>
            <a:r>
              <a:rPr lang="zh-CN" altLang="en-US" sz="1600"/>
              <a:t>是最合适的，那么多于的那</a:t>
            </a:r>
            <a:r>
              <a:rPr lang="en-US" altLang="zh-CN" sz="1600"/>
              <a:t>3</a:t>
            </a:r>
            <a:r>
              <a:rPr lang="zh-CN" altLang="en-US" sz="1600"/>
              <a:t>位就是用来作为子网号，那么子网就一共可以划分</a:t>
            </a:r>
            <a:r>
              <a:rPr lang="en-US" altLang="zh-CN" sz="1600"/>
              <a:t>2^3=8</a:t>
            </a:r>
            <a:r>
              <a:rPr lang="zh-CN" altLang="en-US" sz="1600"/>
              <a:t>个，按照IP地址组成为：</a:t>
            </a:r>
            <a:r>
              <a:rPr lang="zh-CN" altLang="en-US" sz="1600" b="1">
                <a:solidFill>
                  <a:srgbClr val="FF0000"/>
                </a:solidFill>
              </a:rPr>
              <a:t>网络号+子网号+主机号</a:t>
            </a:r>
            <a:r>
              <a:rPr lang="zh-CN" altLang="en-US" sz="1600"/>
              <a:t>来算的话，那么就是网络号</a:t>
            </a:r>
            <a:r>
              <a:rPr lang="en-US" altLang="zh-CN" sz="1600"/>
              <a:t>24+</a:t>
            </a:r>
            <a:r>
              <a:rPr lang="zh-CN" altLang="en-US" sz="1600"/>
              <a:t>子网号</a:t>
            </a:r>
            <a:r>
              <a:rPr lang="en-US" altLang="zh-CN" sz="1600"/>
              <a:t>3+</a:t>
            </a:r>
            <a:r>
              <a:rPr lang="zh-CN" altLang="en-US" sz="1600"/>
              <a:t>主机号</a:t>
            </a:r>
            <a:r>
              <a:rPr lang="en-US" altLang="zh-CN" sz="1600"/>
              <a:t>5.</a:t>
            </a:r>
            <a:endParaRPr lang="zh-CN" altLang="en-US" sz="1600"/>
          </a:p>
          <a:p>
            <a:pPr marL="285750" indent="-285750">
              <a:buFont typeface="Wingdings" panose="05000000000000000000" charset="0"/>
              <a:buChar char="Ø"/>
            </a:pPr>
            <a:r>
              <a:rPr lang="zh-CN" altLang="en-US" sz="1600"/>
              <a:t>网络号和子网号都为1,主机号都为0,这样的地址为子网掩码。如果把上面的例子拿来算子网掩码的话就是：</a:t>
            </a:r>
            <a:r>
              <a:rPr lang="en-US" altLang="zh-CN" sz="1600"/>
              <a:t>24</a:t>
            </a:r>
            <a:r>
              <a:rPr lang="zh-CN" altLang="en-US" sz="1600"/>
              <a:t>个</a:t>
            </a:r>
            <a:r>
              <a:rPr lang="en-US" altLang="zh-CN" sz="1600"/>
              <a:t>1+3</a:t>
            </a:r>
            <a:r>
              <a:rPr lang="zh-CN" altLang="en-US" sz="1600"/>
              <a:t>个</a:t>
            </a:r>
            <a:r>
              <a:rPr lang="en-US" altLang="zh-CN" sz="1600"/>
              <a:t>1+5</a:t>
            </a:r>
            <a:r>
              <a:rPr lang="zh-CN" altLang="en-US" sz="1600"/>
              <a:t>个</a:t>
            </a:r>
            <a:r>
              <a:rPr lang="en-US" altLang="zh-CN" sz="1600"/>
              <a:t>0</a:t>
            </a:r>
            <a:r>
              <a:rPr lang="zh-CN" altLang="en-US" sz="1600"/>
              <a:t>，得到的就是</a:t>
            </a:r>
            <a:r>
              <a:rPr lang="en-US" altLang="zh-CN" sz="1600"/>
              <a:t>255.255.255.224</a:t>
            </a:r>
            <a:endParaRPr lang="zh-CN" altLang="en-US" sz="1600"/>
          </a:p>
          <a:p>
            <a:pPr marL="285750" indent="-285750">
              <a:buFont typeface="Wingdings" panose="05000000000000000000" charset="0"/>
              <a:buChar char="Ø"/>
            </a:pPr>
            <a:r>
              <a:rPr lang="zh-CN" altLang="en-US" sz="1600"/>
              <a:t>要注意的是：子网号可以为全0和全1,主机号不能为全0或全1,因此，主机数需要-2,而子网数不用。</a:t>
            </a:r>
            <a:endParaRPr lang="zh-CN" altLang="en-US" sz="1600"/>
          </a:p>
          <a:p>
            <a:pPr marL="285750" indent="-285750">
              <a:buFont typeface="Wingdings" panose="05000000000000000000" charset="0"/>
              <a:buChar char="Ø"/>
            </a:pPr>
            <a:r>
              <a:rPr lang="zh-CN" altLang="en-US" sz="1600"/>
              <a:t>还可以</a:t>
            </a:r>
            <a:r>
              <a:rPr lang="zh-CN" altLang="en-US" sz="1600">
                <a:solidFill>
                  <a:srgbClr val="FF0000"/>
                </a:solidFill>
              </a:rPr>
              <a:t>聚合网络为超网</a:t>
            </a:r>
            <a:r>
              <a:rPr lang="zh-CN" altLang="en-US" sz="1600"/>
              <a:t>，就是划分子网的逆过程，将</a:t>
            </a:r>
            <a:r>
              <a:rPr lang="zh-CN" altLang="en-US" sz="1600">
                <a:solidFill>
                  <a:srgbClr val="FF0000"/>
                </a:solidFill>
              </a:rPr>
              <a:t>网络号取出几位作为主机号</a:t>
            </a:r>
            <a:r>
              <a:rPr lang="zh-CN" altLang="en-US" sz="1600"/>
              <a:t>，此时，这个网络内的主机数量就变多了，成为一个更大的网络。</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940" y="404495"/>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37820" y="843915"/>
            <a:ext cx="8622665" cy="2630170"/>
          </a:xfrm>
          <a:prstGeom prst="rect">
            <a:avLst/>
          </a:prstGeom>
          <a:noFill/>
        </p:spPr>
        <p:txBody>
          <a:bodyPr wrap="square" rtlCol="0">
            <a:spAutoFit/>
          </a:bodyPr>
          <a:lstStyle/>
          <a:p>
            <a:r>
              <a:rPr lang="zh-CN" altLang="en-US" sz="1500"/>
              <a:t>把网络117.15.32.0/23划分为117.15.32.0/27,得到的子网是(</a:t>
            </a:r>
            <a:r>
              <a:rPr lang="en-US" altLang="zh-CN" sz="1500"/>
              <a:t>    </a:t>
            </a:r>
            <a:r>
              <a:rPr lang="zh-CN" altLang="en-US" sz="1500"/>
              <a:t>)个，每个子网中可使用的主机地址是(</a:t>
            </a:r>
            <a:r>
              <a:rPr lang="en-US" altLang="zh-CN" sz="1500"/>
              <a:t>   </a:t>
            </a:r>
            <a:r>
              <a:rPr lang="zh-CN" altLang="en-US" sz="1500"/>
              <a:t>)个</a:t>
            </a:r>
            <a:endParaRPr lang="zh-CN" altLang="en-US" sz="1500"/>
          </a:p>
          <a:p>
            <a:r>
              <a:rPr lang="zh-CN" altLang="en-US" sz="1500"/>
              <a:t>A.4</a:t>
            </a:r>
            <a:r>
              <a:rPr lang="en-US" altLang="zh-CN" sz="1500"/>
              <a:t>         </a:t>
            </a:r>
            <a:r>
              <a:rPr lang="zh-CN" altLang="en-US" sz="1500"/>
              <a:t>B.8</a:t>
            </a:r>
            <a:r>
              <a:rPr lang="en-US" altLang="zh-CN" sz="1500"/>
              <a:t>         </a:t>
            </a:r>
            <a:r>
              <a:rPr lang="zh-CN" altLang="en-US" sz="1500"/>
              <a:t>C. 16</a:t>
            </a:r>
            <a:r>
              <a:rPr lang="en-US" altLang="zh-CN" sz="1500"/>
              <a:t>             </a:t>
            </a:r>
            <a:r>
              <a:rPr lang="zh-CN" altLang="en-US" sz="1500"/>
              <a:t>D.32</a:t>
            </a:r>
            <a:endParaRPr lang="zh-CN" altLang="en-US" sz="1500"/>
          </a:p>
          <a:p>
            <a:r>
              <a:rPr lang="zh-CN" altLang="en-US" sz="1500"/>
              <a:t>A.30</a:t>
            </a:r>
            <a:r>
              <a:rPr lang="en-US" altLang="zh-CN" sz="1500"/>
              <a:t>       </a:t>
            </a:r>
            <a:r>
              <a:rPr lang="zh-CN" altLang="en-US" sz="1500"/>
              <a:t>B.31</a:t>
            </a:r>
            <a:r>
              <a:rPr lang="en-US" altLang="zh-CN" sz="1500"/>
              <a:t>       </a:t>
            </a:r>
            <a:r>
              <a:rPr lang="zh-CN" altLang="en-US" sz="1500"/>
              <a:t>C. 32</a:t>
            </a:r>
            <a:r>
              <a:rPr lang="en-US" altLang="zh-CN" sz="1500"/>
              <a:t>             </a:t>
            </a:r>
            <a:r>
              <a:rPr lang="zh-CN" altLang="en-US" sz="1500"/>
              <a:t>D.34</a:t>
            </a:r>
            <a:endParaRPr lang="zh-CN" altLang="en-US" sz="1500"/>
          </a:p>
          <a:p>
            <a:endParaRPr lang="zh-CN" altLang="en-US" sz="1500"/>
          </a:p>
          <a:p>
            <a:r>
              <a:rPr lang="zh-CN" altLang="en-US" sz="1500"/>
              <a:t>分配给某公司网络的地址块是220.17.192.0/20,该网络被划分为__个C类子网，不属于该公司网络的子网地址是</a:t>
            </a:r>
            <a:endParaRPr lang="zh-CN" altLang="en-US" sz="1500"/>
          </a:p>
          <a:p>
            <a:r>
              <a:rPr lang="zh-CN" altLang="en-US" sz="1500"/>
              <a:t>A. 4</a:t>
            </a:r>
            <a:r>
              <a:rPr lang="en-US" altLang="zh-CN" sz="1500"/>
              <a:t>        </a:t>
            </a:r>
            <a:r>
              <a:rPr lang="zh-CN" altLang="en-US" sz="1500"/>
              <a:t>B. 8</a:t>
            </a:r>
            <a:r>
              <a:rPr lang="en-US" altLang="zh-CN" sz="1500"/>
              <a:t>         </a:t>
            </a:r>
            <a:r>
              <a:rPr lang="zh-CN" altLang="en-US" sz="1500"/>
              <a:t>C. 16</a:t>
            </a:r>
            <a:r>
              <a:rPr lang="en-US" altLang="zh-CN" sz="1500"/>
              <a:t>             </a:t>
            </a:r>
            <a:r>
              <a:rPr lang="zh-CN" altLang="en-US" sz="1500"/>
              <a:t>D. 32</a:t>
            </a:r>
            <a:endParaRPr lang="zh-CN" altLang="en-US" sz="1500"/>
          </a:p>
          <a:p>
            <a:r>
              <a:rPr lang="zh-CN" altLang="en-US" sz="1500"/>
              <a:t>A.220.17.203.0</a:t>
            </a:r>
            <a:r>
              <a:rPr lang="en-US" altLang="zh-CN" sz="1500"/>
              <a:t>                              </a:t>
            </a:r>
            <a:r>
              <a:rPr lang="zh-CN" altLang="en-US" sz="1500"/>
              <a:t>B.220.17.205.0</a:t>
            </a:r>
            <a:endParaRPr lang="zh-CN" altLang="en-US" sz="1500"/>
          </a:p>
          <a:p>
            <a:r>
              <a:rPr lang="zh-CN" altLang="en-US" sz="1500"/>
              <a:t>C.220.17.207.0</a:t>
            </a:r>
            <a:r>
              <a:rPr lang="en-US" altLang="zh-CN" sz="1500"/>
              <a:t>                              </a:t>
            </a:r>
            <a:r>
              <a:rPr lang="zh-CN" altLang="en-US" sz="1500"/>
              <a:t>D.220.17.213.0</a:t>
            </a:r>
            <a:endParaRPr lang="zh-CN" altLang="en-US" sz="1500"/>
          </a:p>
          <a:p>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网络功能和分类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750" y="758190"/>
            <a:ext cx="8158480" cy="1815882"/>
          </a:xfrm>
          <a:prstGeom prst="rect">
            <a:avLst/>
          </a:prstGeom>
          <a:noFill/>
        </p:spPr>
        <p:txBody>
          <a:bodyPr wrap="square" rtlCol="0">
            <a:spAutoFit/>
          </a:bodyPr>
          <a:lstStyle/>
          <a:p>
            <a:r>
              <a:rPr lang="zh-CN" altLang="en-US" sz="1600" dirty="0"/>
              <a:t>计算机网络是计算机技术与通信技术相结合的产物，它实现了远程通信、远程信息处理和资源共享。计算机网络的功能：</a:t>
            </a:r>
            <a:r>
              <a:rPr lang="zh-CN" altLang="en-US" sz="1600" dirty="0">
                <a:solidFill>
                  <a:srgbClr val="FF0000"/>
                </a:solidFill>
              </a:rPr>
              <a:t>数据通信、资源共享、管理集中化、实现分布式处理、负载均衡。</a:t>
            </a:r>
            <a:endParaRPr lang="zh-CN" altLang="en-US" sz="1600" dirty="0">
              <a:solidFill>
                <a:srgbClr val="FF0000"/>
              </a:solidFill>
            </a:endParaRPr>
          </a:p>
          <a:p>
            <a:r>
              <a:rPr lang="zh-CN" altLang="en-US" sz="1600" dirty="0"/>
              <a:t>网络</a:t>
            </a:r>
            <a:r>
              <a:rPr lang="zh-CN" altLang="en-US" sz="1600" dirty="0">
                <a:solidFill>
                  <a:srgbClr val="FF0000"/>
                </a:solidFill>
              </a:rPr>
              <a:t>性能</a:t>
            </a:r>
            <a:r>
              <a:rPr lang="zh-CN" altLang="en-US" sz="1600" dirty="0"/>
              <a:t>指标：速率、带宽(频带宽度或传送线路速率)、吞吐量、时延、往返时间、利用率。</a:t>
            </a:r>
            <a:endParaRPr lang="zh-CN" altLang="en-US" sz="1600" dirty="0"/>
          </a:p>
          <a:p>
            <a:r>
              <a:rPr lang="zh-CN" altLang="en-US" sz="1600" dirty="0"/>
              <a:t>网络</a:t>
            </a:r>
            <a:r>
              <a:rPr lang="zh-CN" altLang="en-US" sz="1600" dirty="0">
                <a:solidFill>
                  <a:srgbClr val="FF0000"/>
                </a:solidFill>
              </a:rPr>
              <a:t>非性能指标</a:t>
            </a:r>
            <a:r>
              <a:rPr lang="zh-CN" altLang="en-US" sz="1600" dirty="0"/>
              <a:t>：费用、质量、标准化、可靠性、可扩展性、可升级性、易管理性和可维护性。</a:t>
            </a:r>
            <a:endParaRPr lang="zh-CN" altLang="en-US" sz="1600" dirty="0"/>
          </a:p>
        </p:txBody>
      </p:sp>
      <p:sp>
        <p:nvSpPr>
          <p:cNvPr id="4" name="文本框 3"/>
          <p:cNvSpPr txBox="1"/>
          <p:nvPr/>
        </p:nvSpPr>
        <p:spPr>
          <a:xfrm>
            <a:off x="539750" y="2591435"/>
            <a:ext cx="5814695" cy="321945"/>
          </a:xfrm>
          <a:prstGeom prst="rect">
            <a:avLst/>
          </a:prstGeom>
          <a:noFill/>
        </p:spPr>
        <p:txBody>
          <a:bodyPr wrap="square" rtlCol="0">
            <a:spAutoFit/>
          </a:bodyPr>
          <a:lstStyle/>
          <a:p>
            <a:r>
              <a:rPr lang="zh-CN" altLang="en-US" sz="1500" dirty="0"/>
              <a:t>计算机网络按分布范围和拓扑结构划分如下图所示：</a:t>
            </a:r>
            <a:endParaRPr lang="zh-CN" altLang="en-US" sz="1500" dirty="0"/>
          </a:p>
        </p:txBody>
      </p:sp>
      <p:pic>
        <p:nvPicPr>
          <p:cNvPr id="5" name="图片 4"/>
          <p:cNvPicPr>
            <a:picLocks noChangeAspect="1"/>
          </p:cNvPicPr>
          <p:nvPr>
            <p:custDataLst>
              <p:tags r:id="rId1"/>
            </p:custDataLst>
          </p:nvPr>
        </p:nvPicPr>
        <p:blipFill>
          <a:blip r:embed="rId2"/>
          <a:stretch>
            <a:fillRect/>
          </a:stretch>
        </p:blipFill>
        <p:spPr>
          <a:xfrm>
            <a:off x="971550" y="3003550"/>
            <a:ext cx="7244715" cy="173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IPv6</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1460" y="733425"/>
            <a:ext cx="8707755" cy="3553460"/>
          </a:xfrm>
          <a:prstGeom prst="rect">
            <a:avLst/>
          </a:prstGeom>
          <a:noFill/>
        </p:spPr>
        <p:txBody>
          <a:bodyPr wrap="square" rtlCol="0">
            <a:spAutoFit/>
          </a:bodyPr>
          <a:lstStyle/>
          <a:p>
            <a:r>
              <a:rPr lang="en-US" altLang="zh-CN" sz="1500"/>
              <a:t>IPV6</a:t>
            </a:r>
            <a:r>
              <a:rPr lang="zh-CN" altLang="en-US" sz="1500"/>
              <a:t>主要是为了解决IPv4地址数不够用的情况而提出的设计方案，IPv6具有以下特性：</a:t>
            </a:r>
            <a:endParaRPr lang="zh-CN" altLang="en-US" sz="1500"/>
          </a:p>
          <a:p>
            <a:pPr marL="285750" indent="-285750">
              <a:buFont typeface="Wingdings" panose="05000000000000000000" charset="0"/>
              <a:buChar char="Ø"/>
            </a:pPr>
            <a:r>
              <a:rPr lang="zh-CN" altLang="en-US" sz="1500"/>
              <a:t>IPv6地址长度为128位，而</a:t>
            </a:r>
            <a:r>
              <a:rPr lang="en-US" altLang="zh-CN" sz="1500"/>
              <a:t>IPV4</a:t>
            </a:r>
            <a:r>
              <a:rPr lang="zh-CN" altLang="en-US" sz="1500"/>
              <a:t>地址仅</a:t>
            </a:r>
            <a:r>
              <a:rPr lang="en-US" altLang="zh-CN" sz="1500"/>
              <a:t>32</a:t>
            </a:r>
            <a:r>
              <a:rPr lang="zh-CN" altLang="en-US" sz="1500"/>
              <a:t>位，空间增大了</a:t>
            </a:r>
            <a:r>
              <a:rPr lang="en-US" altLang="zh-CN" sz="1500"/>
              <a:t>2^</a:t>
            </a:r>
            <a:r>
              <a:rPr lang="zh-CN" altLang="en-US" sz="1500"/>
              <a:t>96倍；</a:t>
            </a:r>
            <a:endParaRPr lang="zh-CN" altLang="en-US" sz="1500"/>
          </a:p>
          <a:p>
            <a:pPr marL="285750" indent="-285750">
              <a:buFont typeface="Wingdings" panose="05000000000000000000" charset="0"/>
              <a:buChar char="Ø"/>
            </a:pPr>
            <a:r>
              <a:rPr lang="zh-CN" altLang="en-US" sz="1500"/>
              <a:t>灵活的IP报文头部格式，使用一系列固定格式的扩展头部取代了IPv4中可变长度的选项字段。</a:t>
            </a:r>
            <a:endParaRPr lang="zh-CN" altLang="en-US" sz="1500"/>
          </a:p>
          <a:p>
            <a:pPr marL="285750" indent="-285750">
              <a:buFont typeface="Wingdings" panose="05000000000000000000" charset="0"/>
              <a:buChar char="Ø"/>
            </a:pPr>
            <a:r>
              <a:rPr lang="zh-CN" altLang="en-US" sz="1500"/>
              <a:t>IPv6简化了报文头部格式，加快报文转发，提高了吞吐量；</a:t>
            </a:r>
            <a:endParaRPr lang="zh-CN" altLang="en-US" sz="1500"/>
          </a:p>
          <a:p>
            <a:pPr marL="285750" indent="-285750">
              <a:buFont typeface="Wingdings" panose="05000000000000000000" charset="0"/>
              <a:buChar char="Ø"/>
            </a:pPr>
            <a:r>
              <a:rPr lang="zh-CN" altLang="en-US" sz="1500"/>
              <a:t>提高安全性，身份认证和隐私权是IPv6的关键特性；</a:t>
            </a:r>
            <a:endParaRPr lang="zh-CN" altLang="en-US" sz="1500"/>
          </a:p>
          <a:p>
            <a:pPr marL="285750" indent="-285750">
              <a:buFont typeface="Wingdings" panose="05000000000000000000" charset="0"/>
              <a:buChar char="Ø"/>
            </a:pPr>
            <a:r>
              <a:rPr lang="zh-CN" altLang="en-US" sz="1500"/>
              <a:t>支持更多的服务类型；</a:t>
            </a:r>
            <a:endParaRPr lang="zh-CN" altLang="en-US" sz="1500"/>
          </a:p>
          <a:p>
            <a:pPr marL="285750" indent="-285750">
              <a:buFont typeface="Wingdings" panose="05000000000000000000" charset="0"/>
              <a:buChar char="Ø"/>
            </a:pPr>
            <a:r>
              <a:rPr lang="zh-CN" altLang="en-US" sz="1500"/>
              <a:t>允许协议继续演变，增加新的功能，使之适应未来技术的发展。</a:t>
            </a:r>
            <a:endParaRPr lang="zh-CN" altLang="en-US" sz="1500"/>
          </a:p>
          <a:p>
            <a:endParaRPr lang="zh-CN" altLang="en-US" sz="1500"/>
          </a:p>
          <a:p>
            <a:r>
              <a:rPr lang="zh-CN" altLang="en-US" sz="1500"/>
              <a:t>IPv4和IPv6的过渡期间，主要采用三种基本技术：</a:t>
            </a:r>
            <a:endParaRPr lang="zh-CN" altLang="en-US" sz="1500"/>
          </a:p>
          <a:p>
            <a:pPr marL="285750" indent="-285750">
              <a:buFont typeface="Wingdings" panose="05000000000000000000" charset="0"/>
              <a:buChar char="Ø"/>
            </a:pPr>
            <a:r>
              <a:rPr lang="zh-CN" altLang="en-US" sz="1500"/>
              <a:t>双协议栈：主机同时运行IPv4和1Pv6两套协议栈，同时支持两套协议，一般来说IPv4和IPv6地址之间存在某种转换关系，如IPv6的低32位可以直接转换为IPv4地址，实现互相通信。</a:t>
            </a:r>
            <a:endParaRPr lang="zh-CN" altLang="en-US" sz="1500"/>
          </a:p>
          <a:p>
            <a:pPr marL="285750" indent="-285750">
              <a:buFont typeface="Wingdings" panose="05000000000000000000" charset="0"/>
              <a:buChar char="Ø"/>
            </a:pPr>
            <a:r>
              <a:rPr lang="zh-CN" altLang="en-US" sz="1500"/>
              <a:t>隧道技术：这种机制用来在IPv4网络之上建立一条能够传输IPv6数据报的隧道，例如可以将IPv6数据报当做IPv4数据报的数据部分加以封装，只需要加一个IPv4的首部，就能在IPv4网络中传输IPv6报文。</a:t>
            </a:r>
            <a:endParaRPr lang="zh-CN" altLang="en-US" sz="1500"/>
          </a:p>
          <a:p>
            <a:pPr marL="285750" indent="-285750">
              <a:buFont typeface="Wingdings" panose="05000000000000000000" charset="0"/>
              <a:buChar char="Ø"/>
            </a:pPr>
            <a:r>
              <a:rPr lang="zh-CN" altLang="en-US" sz="1500"/>
              <a:t>翻译技术：利用一台专门的翻译设备(如转换网关),在纯IPv4和纯IPv6网络之间转换IP报头的地址，同时根据协议不同对分组做相应的语义翻译，从而使纯IPv4和纯IPv6站点之间能够透明通信。</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9385" y="987425"/>
            <a:ext cx="8806180" cy="1568450"/>
          </a:xfrm>
          <a:prstGeom prst="rect">
            <a:avLst/>
          </a:prstGeom>
          <a:noFill/>
        </p:spPr>
        <p:txBody>
          <a:bodyPr wrap="square" rtlCol="0">
            <a:spAutoFit/>
          </a:bodyPr>
          <a:lstStyle/>
          <a:p>
            <a:r>
              <a:rPr lang="zh-CN" altLang="en-US" sz="1600"/>
              <a:t>三层模型将网络划分为</a:t>
            </a:r>
            <a:r>
              <a:rPr lang="zh-CN" altLang="en-US" sz="1600">
                <a:solidFill>
                  <a:srgbClr val="FF0000"/>
                </a:solidFill>
              </a:rPr>
              <a:t>核心层</a:t>
            </a:r>
            <a:r>
              <a:rPr lang="zh-CN" altLang="en-US" sz="1600"/>
              <a:t>、</a:t>
            </a:r>
            <a:r>
              <a:rPr lang="zh-CN" altLang="en-US" sz="1600">
                <a:solidFill>
                  <a:srgbClr val="FF0000"/>
                </a:solidFill>
              </a:rPr>
              <a:t>汇聚层</a:t>
            </a:r>
            <a:r>
              <a:rPr lang="zh-CN" altLang="en-US" sz="1600"/>
              <a:t>和</a:t>
            </a:r>
            <a:r>
              <a:rPr lang="zh-CN" altLang="en-US" sz="1600">
                <a:solidFill>
                  <a:srgbClr val="FF0000"/>
                </a:solidFill>
              </a:rPr>
              <a:t>接入层：</a:t>
            </a:r>
            <a:endParaRPr lang="zh-CN" altLang="en-US" sz="1600"/>
          </a:p>
          <a:p>
            <a:pPr marL="285750" indent="-285750">
              <a:buFont typeface="Wingdings" panose="05000000000000000000" charset="0"/>
              <a:buChar char="Ø"/>
            </a:pPr>
            <a:r>
              <a:rPr lang="zh-CN" altLang="en-US" sz="1600"/>
              <a:t>核心层：提供不同区域之间的</a:t>
            </a:r>
            <a:r>
              <a:rPr lang="zh-CN" altLang="en-US" sz="1600" b="1"/>
              <a:t>最佳路由和高速数据传送</a:t>
            </a:r>
            <a:r>
              <a:rPr lang="zh-CN" altLang="en-US" sz="1600"/>
              <a:t>；</a:t>
            </a:r>
            <a:endParaRPr lang="zh-CN" altLang="en-US" sz="1600"/>
          </a:p>
          <a:p>
            <a:pPr marL="285750" indent="-285750">
              <a:buFont typeface="Wingdings" panose="05000000000000000000" charset="0"/>
              <a:buChar char="Ø"/>
            </a:pPr>
            <a:r>
              <a:rPr lang="zh-CN" altLang="en-US" sz="1600"/>
              <a:t>汇聚层：将网络业务连接到接入层，并且</a:t>
            </a:r>
            <a:r>
              <a:rPr lang="zh-CN" altLang="en-US" sz="1600" b="1"/>
              <a:t>实施与安全、流量、负载和路由相关的策略</a:t>
            </a:r>
            <a:r>
              <a:rPr lang="zh-CN" altLang="en-US" sz="1600"/>
              <a:t>；</a:t>
            </a:r>
            <a:endParaRPr lang="zh-CN" altLang="en-US" sz="1600"/>
          </a:p>
          <a:p>
            <a:pPr marL="285750" indent="-285750">
              <a:buFont typeface="Wingdings" panose="05000000000000000000" charset="0"/>
              <a:buChar char="Ø"/>
            </a:pPr>
            <a:r>
              <a:rPr lang="zh-CN" altLang="en-US" sz="1600"/>
              <a:t>接入层：为用户提供了在本地网段访问应用系统的能力，还要解决相邻用户之间的互访需要，接入层要负责一些</a:t>
            </a:r>
            <a:r>
              <a:rPr lang="zh-CN" altLang="en-US" sz="1600" b="1"/>
              <a:t>用户信息</a:t>
            </a:r>
            <a:r>
              <a:rPr lang="zh-CN" altLang="en-US" sz="1600"/>
              <a:t>(例如用户IP地址、MAC地址和访问日志等)</a:t>
            </a:r>
            <a:r>
              <a:rPr lang="zh-CN" altLang="en-US" sz="1600" b="1"/>
              <a:t>的收集工作和用户管理功能</a:t>
            </a:r>
            <a:r>
              <a:rPr lang="zh-CN" altLang="en-US" sz="1600"/>
              <a:t>(包括认证和计费等)。</a:t>
            </a:r>
            <a:endParaRPr lang="zh-CN" altLang="en-US" sz="1600"/>
          </a:p>
        </p:txBody>
      </p:sp>
      <p:pic>
        <p:nvPicPr>
          <p:cNvPr id="6" name="图片 5"/>
          <p:cNvPicPr>
            <a:picLocks noChangeAspect="1"/>
          </p:cNvPicPr>
          <p:nvPr>
            <p:custDataLst>
              <p:tags r:id="rId1"/>
            </p:custDataLst>
          </p:nvPr>
        </p:nvPicPr>
        <p:blipFill>
          <a:blip r:embed="rId2"/>
          <a:stretch>
            <a:fillRect/>
          </a:stretch>
        </p:blipFill>
        <p:spPr>
          <a:xfrm>
            <a:off x="2915920" y="2427605"/>
            <a:ext cx="2861310" cy="2075180"/>
          </a:xfrm>
          <a:prstGeom prst="rect">
            <a:avLst/>
          </a:prstGeom>
        </p:spPr>
      </p:pic>
      <p:sp>
        <p:nvSpPr>
          <p:cNvPr id="4" name="文本框 3"/>
          <p:cNvSpPr txBox="1"/>
          <p:nvPr/>
        </p:nvSpPr>
        <p:spPr>
          <a:xfrm>
            <a:off x="2286000" y="2418080"/>
            <a:ext cx="4572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sym typeface="+mn-ea"/>
              </a:rPr>
              <a:t>网络规划与设计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网络三层模型</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网络规划与设计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1460" y="915670"/>
            <a:ext cx="4237355" cy="3322955"/>
          </a:xfrm>
          <a:prstGeom prst="rect">
            <a:avLst/>
          </a:prstGeom>
          <a:noFill/>
        </p:spPr>
        <p:txBody>
          <a:bodyPr wrap="square" rtlCol="0">
            <a:spAutoFit/>
          </a:bodyPr>
          <a:lstStyle/>
          <a:p>
            <a:r>
              <a:rPr lang="zh-CN" altLang="en-US" sz="1500"/>
              <a:t>建筑物综合布线系统PDS:</a:t>
            </a:r>
            <a:endParaRPr lang="zh-CN" altLang="en-US" sz="1500"/>
          </a:p>
          <a:p>
            <a:pPr marL="285750" indent="-285750">
              <a:buFont typeface="Wingdings" panose="05000000000000000000" charset="0"/>
              <a:buChar char="Ø"/>
            </a:pPr>
            <a:r>
              <a:rPr lang="zh-CN" altLang="en-US" sz="1500"/>
              <a:t>工作区子系统：实现工作区终端设备到水平子系统的信息插座之间的互联。</a:t>
            </a:r>
            <a:endParaRPr lang="zh-CN" altLang="en-US" sz="1500"/>
          </a:p>
          <a:p>
            <a:pPr marL="285750" indent="-285750">
              <a:buFont typeface="Wingdings" panose="05000000000000000000" charset="0"/>
              <a:buChar char="Ø"/>
            </a:pPr>
            <a:r>
              <a:rPr lang="zh-CN" altLang="en-US" sz="1500"/>
              <a:t>水平布线子系统：实现信息插座和管理子系统之间的连接。</a:t>
            </a:r>
            <a:endParaRPr lang="zh-CN" altLang="en-US" sz="1500"/>
          </a:p>
          <a:p>
            <a:pPr marL="285750" indent="-285750">
              <a:buFont typeface="Wingdings" panose="05000000000000000000" charset="0"/>
              <a:buChar char="Ø"/>
            </a:pPr>
            <a:r>
              <a:rPr lang="zh-CN" altLang="en-US" sz="1500">
                <a:sym typeface="+mn-ea"/>
              </a:rPr>
              <a:t>管理子系统：连接各楼层水平布线子系统和垂直干缆线，负责连接控制其他子系统为连接其他子系统提供连接手段</a:t>
            </a:r>
            <a:endParaRPr lang="zh-CN" altLang="en-US" sz="1500">
              <a:sym typeface="+mn-ea"/>
            </a:endParaRPr>
          </a:p>
          <a:p>
            <a:pPr marL="285750" indent="-285750">
              <a:buFont typeface="Wingdings" panose="05000000000000000000" charset="0"/>
              <a:buChar char="Ø"/>
            </a:pPr>
            <a:r>
              <a:rPr lang="zh-CN" altLang="en-US" sz="1500"/>
              <a:t>垂直干线子系统：实现各楼层设备间子系统之间的互连。</a:t>
            </a:r>
            <a:endParaRPr lang="zh-CN" altLang="en-US" sz="1500"/>
          </a:p>
          <a:p>
            <a:pPr marL="285750" indent="-285750">
              <a:buFont typeface="Wingdings" panose="05000000000000000000" charset="0"/>
              <a:buChar char="Ø"/>
            </a:pPr>
            <a:r>
              <a:rPr lang="zh-CN" altLang="en-US" sz="1500">
                <a:sym typeface="+mn-ea"/>
              </a:rPr>
              <a:t>设备间子系统：实现中央主配线架与各种不同设备之间的连接。</a:t>
            </a:r>
            <a:endParaRPr lang="zh-CN" altLang="en-US" sz="1500"/>
          </a:p>
          <a:p>
            <a:pPr marL="285750" indent="-285750">
              <a:buFont typeface="Wingdings" panose="05000000000000000000" charset="0"/>
              <a:buChar char="Ø"/>
            </a:pPr>
            <a:r>
              <a:rPr lang="zh-CN" altLang="en-US" sz="1500"/>
              <a:t>建筑群子系统：各个建筑物通信系统之间的互联。</a:t>
            </a:r>
            <a:endParaRPr lang="zh-CN" altLang="en-US" sz="1500"/>
          </a:p>
        </p:txBody>
      </p:sp>
      <p:pic>
        <p:nvPicPr>
          <p:cNvPr id="3" name="图片 2"/>
          <p:cNvPicPr>
            <a:picLocks noChangeAspect="1"/>
          </p:cNvPicPr>
          <p:nvPr>
            <p:custDataLst>
              <p:tags r:id="rId1"/>
            </p:custDataLst>
          </p:nvPr>
        </p:nvPicPr>
        <p:blipFill>
          <a:blip r:embed="rId2"/>
          <a:stretch>
            <a:fillRect/>
          </a:stretch>
        </p:blipFill>
        <p:spPr>
          <a:xfrm>
            <a:off x="5003800" y="1059815"/>
            <a:ext cx="3142615" cy="3127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网络规划与设计</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1460" y="915670"/>
            <a:ext cx="6332855" cy="1476375"/>
          </a:xfrm>
          <a:prstGeom prst="rect">
            <a:avLst/>
          </a:prstGeom>
          <a:noFill/>
        </p:spPr>
        <p:txBody>
          <a:bodyPr wrap="square" rtlCol="0">
            <a:spAutoFit/>
          </a:bodyPr>
          <a:lstStyle/>
          <a:p>
            <a:r>
              <a:rPr lang="zh-CN" altLang="en-US" sz="1500"/>
              <a:t>总结</a:t>
            </a:r>
            <a:endParaRPr lang="zh-CN" altLang="en-US" sz="1500"/>
          </a:p>
          <a:p>
            <a:pPr marL="285750" indent="-285750">
              <a:buFont typeface="Wingdings" panose="05000000000000000000" charset="0"/>
              <a:buChar char="Ø"/>
            </a:pPr>
            <a:r>
              <a:rPr lang="zh-CN" altLang="en-US" sz="1500"/>
              <a:t>工作区子系统负责房间内部各个设备终端的互联。</a:t>
            </a:r>
            <a:endParaRPr lang="zh-CN" altLang="en-US" sz="1500"/>
          </a:p>
          <a:p>
            <a:pPr marL="285750" indent="-285750">
              <a:buFont typeface="Wingdings" panose="05000000000000000000" charset="0"/>
              <a:buChar char="Ø"/>
            </a:pPr>
            <a:r>
              <a:rPr lang="zh-CN" altLang="en-US" sz="1500"/>
              <a:t>水平和垂直子系统负责不同楼层和建筑内部的互联。</a:t>
            </a:r>
            <a:endParaRPr lang="zh-CN" altLang="en-US" sz="1500"/>
          </a:p>
          <a:p>
            <a:pPr marL="285750" indent="-285750">
              <a:buFont typeface="Wingdings" panose="05000000000000000000" charset="0"/>
              <a:buChar char="Ø"/>
            </a:pPr>
            <a:r>
              <a:rPr lang="zh-CN" altLang="en-US" sz="1500"/>
              <a:t>设备间子系统实现各种设备与交换机之间的互联。</a:t>
            </a:r>
            <a:endParaRPr lang="zh-CN" altLang="en-US" sz="1500"/>
          </a:p>
          <a:p>
            <a:pPr marL="285750" indent="-285750">
              <a:buFont typeface="Wingdings" panose="05000000000000000000" charset="0"/>
              <a:buChar char="Ø"/>
            </a:pPr>
            <a:r>
              <a:rPr lang="zh-CN" altLang="en-US" sz="1500"/>
              <a:t>管理子系统实现整个综合布线系统的管理。</a:t>
            </a:r>
            <a:endParaRPr lang="zh-CN" altLang="en-US" sz="1500"/>
          </a:p>
          <a:p>
            <a:pPr marL="285750" indent="-285750">
              <a:buFont typeface="Wingdings" panose="05000000000000000000" charset="0"/>
              <a:buChar char="Ø"/>
            </a:pPr>
            <a:r>
              <a:rPr lang="zh-CN" altLang="en-US" sz="1500"/>
              <a:t>建筑群子系统实现不同建筑物之间的互联。</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考试真题</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67360" y="843280"/>
            <a:ext cx="8623935" cy="2306955"/>
          </a:xfrm>
          <a:prstGeom prst="rect">
            <a:avLst/>
          </a:prstGeom>
          <a:noFill/>
        </p:spPr>
        <p:txBody>
          <a:bodyPr wrap="square" rtlCol="0">
            <a:spAutoFit/>
          </a:bodyPr>
          <a:lstStyle/>
          <a:p>
            <a:r>
              <a:rPr lang="zh-CN" altLang="en-US" sz="1600"/>
              <a:t>以下关于层次化局域网模型中核心层的叙述，正确的是(</a:t>
            </a:r>
            <a:r>
              <a:rPr lang="en-US" altLang="zh-CN" sz="1600"/>
              <a:t>   </a:t>
            </a:r>
            <a:r>
              <a:rPr lang="zh-CN" altLang="en-US" sz="1600"/>
              <a:t>)。</a:t>
            </a:r>
            <a:endParaRPr lang="zh-CN" altLang="en-US" sz="1600"/>
          </a:p>
          <a:p>
            <a:r>
              <a:rPr lang="zh-CN" altLang="en-US" sz="1600"/>
              <a:t>A.为了保障安全性，对分组要进行有效性检查</a:t>
            </a:r>
            <a:r>
              <a:rPr lang="en-US" altLang="zh-CN" sz="1600"/>
              <a:t>  </a:t>
            </a:r>
            <a:r>
              <a:rPr lang="zh-CN" altLang="en-US" sz="1600"/>
              <a:t>B.将分组从一个区域高速地转发到另一个区域</a:t>
            </a:r>
            <a:endParaRPr lang="zh-CN" altLang="en-US" sz="1600"/>
          </a:p>
          <a:p>
            <a:r>
              <a:rPr lang="zh-CN" altLang="en-US" sz="1600"/>
              <a:t>C.由多台二、三层交换机组成</a:t>
            </a:r>
            <a:r>
              <a:rPr lang="en-US" altLang="zh-CN" sz="1600"/>
              <a:t>                                 </a:t>
            </a:r>
            <a:r>
              <a:rPr lang="zh-CN" altLang="en-US" sz="1600"/>
              <a:t>D.提供多条路径来缓解通信瓶颈</a:t>
            </a:r>
            <a:endParaRPr lang="zh-CN" altLang="en-US" sz="1600"/>
          </a:p>
          <a:p>
            <a:endParaRPr lang="zh-CN" altLang="en-US" sz="1600"/>
          </a:p>
          <a:p>
            <a:endParaRPr lang="zh-CN" altLang="en-US" sz="1600"/>
          </a:p>
          <a:p>
            <a:r>
              <a:rPr lang="zh-CN" altLang="en-US" sz="1600"/>
              <a:t>结构化布线系统分为六个子系统，其中水平子系统(</a:t>
            </a:r>
            <a:r>
              <a:rPr lang="en-US" altLang="zh-CN" sz="1600"/>
              <a:t>   </a:t>
            </a:r>
            <a:r>
              <a:rPr lang="zh-CN" altLang="en-US" sz="1600"/>
              <a:t>)。</a:t>
            </a:r>
            <a:endParaRPr lang="zh-CN" altLang="en-US" sz="1600"/>
          </a:p>
          <a:p>
            <a:r>
              <a:rPr lang="zh-CN" altLang="en-US" sz="1600"/>
              <a:t>A.由各种交叉连接设备以及集线器和交换机等设备组成</a:t>
            </a:r>
            <a:r>
              <a:rPr lang="en-US" altLang="zh-CN" sz="1600"/>
              <a:t>  </a:t>
            </a:r>
            <a:r>
              <a:rPr lang="zh-CN" altLang="en-US" sz="1600"/>
              <a:t>B.连接了干线子系统和工作区子系统</a:t>
            </a:r>
            <a:endParaRPr lang="zh-CN" altLang="en-US" sz="1600"/>
          </a:p>
          <a:p>
            <a:r>
              <a:rPr lang="zh-CN" altLang="en-US" sz="1600"/>
              <a:t>C.由终端设备到信息插座的整个区域组成</a:t>
            </a:r>
            <a:r>
              <a:rPr lang="en-US" altLang="zh-CN" sz="1600"/>
              <a:t>                             </a:t>
            </a:r>
            <a:r>
              <a:rPr lang="zh-CN" altLang="en-US" sz="1600"/>
              <a:t>D.实现各楼层设备间子系统之间的互连</a:t>
            </a:r>
            <a:endParaRPr lang="zh-CN" altLang="en-US" sz="1600"/>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2291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廉价磁盘冗余阵列</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67995" y="915670"/>
            <a:ext cx="8253095" cy="1476375"/>
          </a:xfrm>
          <a:prstGeom prst="rect">
            <a:avLst/>
          </a:prstGeom>
          <a:noFill/>
        </p:spPr>
        <p:txBody>
          <a:bodyPr wrap="square" rtlCol="0">
            <a:spAutoFit/>
          </a:bodyPr>
          <a:lstStyle/>
          <a:p>
            <a:pPr marL="285750" indent="-285750">
              <a:buFont typeface="Wingdings" panose="05000000000000000000" charset="0"/>
              <a:buChar char="Ø"/>
            </a:pPr>
            <a:r>
              <a:rPr lang="zh-CN" altLang="en-US" sz="1500"/>
              <a:t>RAID即磁盘冗余阵列技术，将数据分散存储在不同磁盘中，可并行读取，可冗余存储，提高磁盘访问速度，保障数据安全性。</a:t>
            </a:r>
            <a:endParaRPr lang="zh-CN" altLang="en-US" sz="1500"/>
          </a:p>
          <a:p>
            <a:pPr marL="285750" indent="-285750">
              <a:buFont typeface="Wingdings" panose="05000000000000000000" charset="0"/>
              <a:buChar char="Ø"/>
            </a:pPr>
            <a:r>
              <a:rPr lang="zh-CN" altLang="en-US" sz="1500"/>
              <a:t>RAID0将数据分散的存储在不同磁盘中，磁盘利用率100%,访问速度最快，但是没有提供冗余和错误修复技术；</a:t>
            </a:r>
            <a:endParaRPr lang="zh-CN" altLang="en-US" sz="1500"/>
          </a:p>
          <a:p>
            <a:pPr marL="285750" indent="-285750">
              <a:buFont typeface="Wingdings" panose="05000000000000000000" charset="0"/>
              <a:buChar char="Ø"/>
            </a:pPr>
            <a:r>
              <a:rPr lang="zh-CN" altLang="en-US" sz="1500"/>
              <a:t>RAID1在成对的独立磁盘上产生互为备份的数据，增加存储可靠性，可以纠错，但磁盘利用率只有50%;</a:t>
            </a:r>
            <a:endParaRPr lang="zh-CN" altLang="en-US" sz="1500"/>
          </a:p>
        </p:txBody>
      </p:sp>
      <p:pic>
        <p:nvPicPr>
          <p:cNvPr id="5" name="图片 4"/>
          <p:cNvPicPr>
            <a:picLocks noChangeAspect="1"/>
          </p:cNvPicPr>
          <p:nvPr>
            <p:custDataLst>
              <p:tags r:id="rId1"/>
            </p:custDataLst>
          </p:nvPr>
        </p:nvPicPr>
        <p:blipFill>
          <a:blip r:embed="rId2"/>
          <a:stretch>
            <a:fillRect/>
          </a:stretch>
        </p:blipFill>
        <p:spPr>
          <a:xfrm>
            <a:off x="2703195" y="2283460"/>
            <a:ext cx="3587115" cy="226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1115695" y="42291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廉价磁盘冗余阵列</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39750" y="915670"/>
            <a:ext cx="7896225" cy="1076325"/>
          </a:xfrm>
          <a:prstGeom prst="rect">
            <a:avLst/>
          </a:prstGeom>
          <a:noFill/>
        </p:spPr>
        <p:txBody>
          <a:bodyPr wrap="square" rtlCol="0">
            <a:spAutoFit/>
          </a:bodyPr>
          <a:lstStyle/>
          <a:p>
            <a:pPr marL="285750" indent="-285750">
              <a:buFont typeface="Wingdings" panose="05000000000000000000" charset="0"/>
              <a:buChar char="Ø"/>
            </a:pPr>
            <a:r>
              <a:rPr lang="zh-CN" altLang="en-US" sz="1600"/>
              <a:t>RAID2将数据条块化的分布于不同硬盘上，并使用海明码校验；</a:t>
            </a:r>
            <a:endParaRPr lang="zh-CN" altLang="en-US" sz="1600"/>
          </a:p>
          <a:p>
            <a:pPr marL="285750" indent="-285750">
              <a:buFont typeface="Wingdings" panose="05000000000000000000" charset="0"/>
              <a:buChar char="Ø"/>
            </a:pPr>
            <a:r>
              <a:rPr lang="zh-CN" altLang="en-US" sz="1600"/>
              <a:t>RAID3使用奇偶校验，并用单块磁盘存储奇偶校验信息(可靠性低于RAID5);</a:t>
            </a:r>
            <a:endParaRPr lang="zh-CN" altLang="en-US" sz="1600"/>
          </a:p>
          <a:p>
            <a:pPr marL="285750" indent="-285750">
              <a:buFont typeface="Wingdings" panose="05000000000000000000" charset="0"/>
              <a:buChar char="Ø"/>
            </a:pPr>
            <a:r>
              <a:rPr lang="zh-CN" altLang="en-US" sz="1600"/>
              <a:t>RAID5在所有磁盘上交叉的存储数据及奇偶校验信息(所有校验信息存储总量为一个磁盘容量，但分布式存储在不同的磁盘上),读/写指针可同时操作；</a:t>
            </a:r>
            <a:endParaRPr lang="zh-CN" altLang="en-US" sz="1600"/>
          </a:p>
        </p:txBody>
      </p:sp>
      <p:pic>
        <p:nvPicPr>
          <p:cNvPr id="2" name="图片 1"/>
          <p:cNvPicPr>
            <a:picLocks noChangeAspect="1"/>
          </p:cNvPicPr>
          <p:nvPr>
            <p:custDataLst>
              <p:tags r:id="rId1"/>
            </p:custDataLst>
          </p:nvPr>
        </p:nvPicPr>
        <p:blipFill>
          <a:blip r:embed="rId2"/>
          <a:stretch>
            <a:fillRect/>
          </a:stretch>
        </p:blipFill>
        <p:spPr>
          <a:xfrm>
            <a:off x="2627630" y="2139315"/>
            <a:ext cx="3369945" cy="2543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940"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廉价磁盘冗余阵列</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8615" y="975360"/>
            <a:ext cx="8782050" cy="1198880"/>
          </a:xfrm>
          <a:prstGeom prst="rect">
            <a:avLst/>
          </a:prstGeom>
          <a:noFill/>
        </p:spPr>
        <p:txBody>
          <a:bodyPr wrap="square" rtlCol="0">
            <a:spAutoFit/>
          </a:bodyPr>
          <a:lstStyle/>
          <a:p>
            <a:pPr marL="285750" indent="-285750">
              <a:buFont typeface="Wingdings" panose="05000000000000000000" charset="0"/>
              <a:buChar char="Ø"/>
            </a:pPr>
            <a:r>
              <a:rPr lang="zh-CN" altLang="en-US"/>
              <a:t>RAID0+1(是两个RAID0,若一个磁盘损坏，则当前RAID0无法工作，即有一半的磁盘无法工作);</a:t>
            </a:r>
            <a:endParaRPr lang="zh-CN" altLang="en-US"/>
          </a:p>
          <a:p>
            <a:pPr marL="285750" indent="-285750">
              <a:buFont typeface="Wingdings" panose="05000000000000000000" charset="0"/>
              <a:buChar char="Ø"/>
            </a:pPr>
            <a:r>
              <a:rPr lang="zh-CN" altLang="en-US"/>
              <a:t>RAID1+0(是两个RAID1,不允许同一组中的两个磁盘同时损坏)与RAID1原理类似，磁盘利用率都只有50%,但安全性更高。</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2267585" y="2355850"/>
            <a:ext cx="4587875" cy="2192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网络存储技术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3215" y="843280"/>
            <a:ext cx="8351520" cy="3784600"/>
          </a:xfrm>
          <a:prstGeom prst="rect">
            <a:avLst/>
          </a:prstGeom>
          <a:noFill/>
        </p:spPr>
        <p:txBody>
          <a:bodyPr wrap="square" rtlCol="0">
            <a:spAutoFit/>
          </a:bodyPr>
          <a:lstStyle/>
          <a:p>
            <a:r>
              <a:rPr lang="zh-CN" altLang="en-US" sz="1600"/>
              <a:t>1.直接附加存储(DAS):是指将存储设备通过SCSI接口直接连接到一台服务器上使用，其本身是硬件的堆叠，存储操作依赖于服务器，不带有任何存储操作系统。</a:t>
            </a:r>
            <a:endParaRPr lang="zh-CN" altLang="en-US" sz="1600"/>
          </a:p>
          <a:p>
            <a:endParaRPr lang="zh-CN" altLang="en-US" sz="1600"/>
          </a:p>
          <a:p>
            <a:r>
              <a:rPr lang="zh-CN" altLang="en-US" sz="1600"/>
              <a:t>◆存在问题：在传递距离、连接数量、传输速率等方面都受到限制。容量难以扩展升级；数据处理和传输能力降低；服务器异常会波及存储器。</a:t>
            </a:r>
            <a:endParaRPr lang="zh-CN" altLang="en-US" sz="1600"/>
          </a:p>
          <a:p>
            <a:endParaRPr lang="zh-CN" altLang="en-US" sz="1600"/>
          </a:p>
          <a:p>
            <a:r>
              <a:rPr lang="zh-CN" altLang="en-US" sz="1600"/>
              <a:t>2.网络附加存储(NAS):通过网络接口与网络直接相连，由用户通过网络访问，有独立的存储系统。如下图所示。NAS存储设备类似于一个专用的文件服务器，去掉了通用服务器大多数计算功能，而仅仅提供文件系统功能。以数据为中心，将存储设备与服务器分离，其存储设备在功能上完全独立于网络中的主服务器。客户机与存储设备之间的数据访问不再需要文件服务器的干预，同时它允许客户机与存储设备之间进行直接的数据访问，所以不仅响应速度快，而且数据传输速率也很高。</a:t>
            </a:r>
            <a:endParaRPr lang="zh-CN" altLang="en-US" sz="1600"/>
          </a:p>
          <a:p>
            <a:endParaRPr lang="zh-CN" altLang="en-US" sz="1600"/>
          </a:p>
          <a:p>
            <a:r>
              <a:rPr lang="zh-CN" altLang="en-US" sz="1600"/>
              <a:t>◆NAS的性能特点是进行小文件级的共享存取；支持即插即用；可以很经济的解决存储容量不足的问题，但难以获得满意的性能。</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网络存储技术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05130" y="3291840"/>
            <a:ext cx="8361045" cy="1322070"/>
          </a:xfrm>
          <a:prstGeom prst="rect">
            <a:avLst/>
          </a:prstGeom>
          <a:noFill/>
        </p:spPr>
        <p:txBody>
          <a:bodyPr wrap="square" rtlCol="0">
            <a:spAutoFit/>
          </a:bodyPr>
          <a:lstStyle/>
          <a:p>
            <a:r>
              <a:rPr lang="zh-CN" altLang="en-US" sz="1600">
                <a:solidFill>
                  <a:schemeClr val="tx1"/>
                </a:solidFill>
              </a:rPr>
              <a:t>3.存储区域网(SAN):SAN是通过专用交换机将磁盘阵列与服务器连接起来的高速专用子网。它没有采用文件共享存取方式，而是采用块(block)级别存储。SAN是通过专用高速网将一个或多个网络存储设备和服务器连接起来的专用存储系统，其最大特点是将存储设备从传统的以太网中分离了出来，成为独立的存储区域网络SAN的系统结构。根据数据传输过程采用的协议，其技术划分为FCSAN(光纤通道)、IP SAN(IP网络)和IB SAN(无线带宽)技术。</a:t>
            </a:r>
            <a:endParaRPr lang="zh-CN" altLang="en-US" sz="1600">
              <a:solidFill>
                <a:schemeClr val="tx1"/>
              </a:solidFill>
            </a:endParaRPr>
          </a:p>
        </p:txBody>
      </p:sp>
      <p:pic>
        <p:nvPicPr>
          <p:cNvPr id="5" name="图片 4"/>
          <p:cNvPicPr>
            <a:picLocks noChangeAspect="1"/>
          </p:cNvPicPr>
          <p:nvPr>
            <p:custDataLst>
              <p:tags r:id="rId1"/>
            </p:custDataLst>
          </p:nvPr>
        </p:nvPicPr>
        <p:blipFill>
          <a:blip r:embed="rId2"/>
          <a:stretch>
            <a:fillRect/>
          </a:stretch>
        </p:blipFill>
        <p:spPr>
          <a:xfrm>
            <a:off x="1907540" y="771525"/>
            <a:ext cx="5012055" cy="2366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548130" y="987425"/>
            <a:ext cx="5492115" cy="2968625"/>
          </a:xfrm>
          <a:prstGeom prst="rect">
            <a:avLst/>
          </a:prstGeom>
        </p:spPr>
      </p:pic>
      <p:sp>
        <p:nvSpPr>
          <p:cNvPr id="5" name="文本框 4"/>
          <p:cNvSpPr txBox="1"/>
          <p:nvPr/>
        </p:nvSpPr>
        <p:spPr>
          <a:xfrm>
            <a:off x="1115695" y="42291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网络功能和分类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其他考点</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17195" y="915670"/>
            <a:ext cx="8601075" cy="2168525"/>
          </a:xfrm>
          <a:prstGeom prst="rect">
            <a:avLst/>
          </a:prstGeom>
          <a:noFill/>
        </p:spPr>
        <p:txBody>
          <a:bodyPr wrap="square" rtlCol="0">
            <a:spAutoFit/>
          </a:bodyPr>
          <a:lstStyle/>
          <a:p>
            <a:r>
              <a:rPr lang="zh-CN" altLang="en-US" sz="1500"/>
              <a:t>网络地址翻译NAT：公司内有很多电脑，在公司局域网内可以互联通信，但是要访问外部因特网时，只提供固定的少量IP地址能够访问因特网，将公司所有电脑这个大的地址集合映射到能够访问因特网的少量IP地址集合的过程就称为NAT。</a:t>
            </a:r>
            <a:endParaRPr lang="zh-CN" altLang="en-US" sz="1500"/>
          </a:p>
          <a:p>
            <a:r>
              <a:rPr lang="zh-CN" altLang="en-US" sz="1500"/>
              <a:t>很明显，使用了NAT后，一个公司只有少量固定IP地址可以上网，大大减少了IP地址的使用量。</a:t>
            </a:r>
            <a:endParaRPr lang="zh-CN" altLang="en-US" sz="1500"/>
          </a:p>
          <a:p>
            <a:endParaRPr lang="zh-CN" altLang="en-US" sz="1500"/>
          </a:p>
          <a:p>
            <a:r>
              <a:rPr lang="zh-CN" altLang="en-US" sz="1500"/>
              <a:t>默认网关：一台主机可以有多个网关。默认网关的意思是一台主机如果找不到可用的网关，就把数据包发给默认指定的网关，由这个网关来处理数据包。现在主机使用的网关，一般指的是默认网关。默认网关的IP地址必须与本机IP地址在同一个网段内，即同网络号。</a:t>
            </a:r>
            <a:endParaRPr lang="zh-CN" altLang="en-US" sz="1500"/>
          </a:p>
          <a:p>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其他考点</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605" y="771525"/>
            <a:ext cx="8601075" cy="3784600"/>
          </a:xfrm>
          <a:prstGeom prst="rect">
            <a:avLst/>
          </a:prstGeom>
          <a:noFill/>
        </p:spPr>
        <p:txBody>
          <a:bodyPr wrap="square" rtlCol="0">
            <a:spAutoFit/>
          </a:bodyPr>
          <a:lstStyle/>
          <a:p>
            <a:r>
              <a:rPr lang="zh-CN" altLang="en-US" sz="1500"/>
              <a:t>虚拟局域网VLAN：VLAN 技术可以将局域网内的计算机、服务器等设备按共同的工作需求或业务类型分组。</a:t>
            </a:r>
            <a:endParaRPr lang="zh-CN" altLang="en-US" sz="1500"/>
          </a:p>
          <a:p>
            <a:r>
              <a:rPr lang="zh-CN" altLang="en-US" sz="1500"/>
              <a:t>举个例子,一个公司的办公室内有多组部门,开发部、销售部、财务部等等。</a:t>
            </a:r>
            <a:endParaRPr lang="zh-CN" altLang="en-US" sz="1500"/>
          </a:p>
          <a:p>
            <a:r>
              <a:rPr lang="zh-CN" altLang="en-US" sz="1500"/>
              <a:t>如果不用VLAN 技术,它们的计算机就是直接连接在同一个交换机上,对网络来说看不出这些设备属于哪个部门。</a:t>
            </a:r>
            <a:endParaRPr lang="zh-CN" altLang="en-US" sz="1500"/>
          </a:p>
          <a:p>
            <a:r>
              <a:rPr lang="zh-CN" altLang="en-US" sz="1500"/>
              <a:t>但是使用VLAN 技术后,我们就可以为每个部门分别设置一个 VLAN。比如:</a:t>
            </a:r>
            <a:endParaRPr lang="zh-CN" altLang="en-US" sz="1500"/>
          </a:p>
          <a:p>
            <a:r>
              <a:rPr lang="zh-CN" altLang="en-US" sz="1500"/>
              <a:t>- 开发部所有计算机设置为 VLAN 100</a:t>
            </a:r>
            <a:endParaRPr lang="zh-CN" altLang="en-US" sz="1500"/>
          </a:p>
          <a:p>
            <a:r>
              <a:rPr lang="zh-CN" altLang="en-US" sz="1500"/>
              <a:t>- 销售部所有计算机设置为 VLAN 200</a:t>
            </a:r>
            <a:endParaRPr lang="zh-CN" altLang="en-US" sz="1500"/>
          </a:p>
          <a:p>
            <a:r>
              <a:rPr lang="zh-CN" altLang="en-US" sz="1500"/>
              <a:t>- 财务部所有计算机设置为 VLAN 300</a:t>
            </a:r>
            <a:endParaRPr lang="zh-CN" altLang="en-US" sz="1500"/>
          </a:p>
          <a:p>
            <a:r>
              <a:rPr lang="zh-CN" altLang="en-US" sz="1500"/>
              <a:t>这样就具备了如下优点:</a:t>
            </a:r>
            <a:endParaRPr lang="zh-CN" altLang="en-US" sz="1500"/>
          </a:p>
          <a:p>
            <a:r>
              <a:rPr lang="zh-CN" altLang="en-US" sz="1500"/>
              <a:t>1. 隔离:每个VLAN 内的计算机可以相互通信,但不同VLAN 的计算机互不影响。</a:t>
            </a:r>
            <a:endParaRPr lang="zh-CN" altLang="en-US" sz="1500"/>
          </a:p>
          <a:p>
            <a:r>
              <a:rPr lang="zh-CN" altLang="en-US" sz="1500"/>
              <a:t>2. 管理:可以为每个VLAN 设置不同的IP 段、安全规则,方便分类管理。</a:t>
            </a:r>
            <a:endParaRPr lang="zh-CN" altLang="en-US" sz="1500"/>
          </a:p>
          <a:p>
            <a:r>
              <a:rPr lang="zh-CN" altLang="en-US" sz="1500"/>
              <a:t>3. 共享:设备虽然在不同的VLAN内,但仍然共享同一个交换机,节省成本。</a:t>
            </a:r>
            <a:endParaRPr lang="zh-CN" altLang="en-US" sz="1500"/>
          </a:p>
          <a:p>
            <a:r>
              <a:rPr lang="zh-CN" altLang="en-US" sz="1500"/>
              <a:t>VLAN 技术就是通过在交换设备上为每个端口设置 VLAN ID,来划分网络内的计算机到不同的虚拟 LAN 中。</a:t>
            </a:r>
            <a:endParaRPr lang="zh-CN" altLang="en-US" sz="1500"/>
          </a:p>
          <a:p>
            <a:r>
              <a:rPr lang="zh-CN" altLang="en-US" sz="1500"/>
              <a:t>这样公司的网络结构就变得更清晰、更有层次了。帮助不同的部门完成私有而独立的工作。</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其他考点</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04495" y="1066800"/>
            <a:ext cx="8371205" cy="2630170"/>
          </a:xfrm>
          <a:prstGeom prst="rect">
            <a:avLst/>
          </a:prstGeom>
          <a:noFill/>
        </p:spPr>
        <p:txBody>
          <a:bodyPr wrap="square" rtlCol="0">
            <a:spAutoFit/>
          </a:bodyPr>
          <a:lstStyle/>
          <a:p>
            <a:pPr marL="285750" indent="-285750">
              <a:buFont typeface="Wingdings" panose="05000000000000000000" charset="0"/>
              <a:buChar char="Ø"/>
            </a:pPr>
            <a:r>
              <a:rPr lang="zh-CN" altLang="en-US" sz="1500"/>
              <a:t>虚拟专用网VPN:是在公用网络上建立专用网络的技术。其之所以称为虚拟网，主要是因为整个VPN网络的任意两个节点之间的连接并没有传统专网所需的端到端的物理链路，而是架构在公用网络服务商所提供的网络平台，如Internet、ATM(异步传输模式〉、Frame Relay (帧中继)等之上的逻辑网络，用户数据在逻辑链路中传输。</a:t>
            </a:r>
            <a:endParaRPr lang="zh-CN" altLang="en-US" sz="1500"/>
          </a:p>
          <a:p>
            <a:pPr marL="285750" indent="-285750">
              <a:buFont typeface="Wingdings" panose="05000000000000000000" charset="0"/>
              <a:buChar char="Ø"/>
            </a:pPr>
            <a:r>
              <a:rPr lang="zh-CN" altLang="en-US" sz="1500"/>
              <a:t>URL(Uniform Resource Locator) </a:t>
            </a:r>
            <a:r>
              <a:rPr lang="en-US" altLang="zh-CN" sz="1500"/>
              <a:t>:</a:t>
            </a:r>
            <a:r>
              <a:rPr lang="zh-CN" altLang="en-US" sz="1500"/>
              <a:t>统一资源定位符，能够对因特网的资源进行定位。</a:t>
            </a:r>
            <a:endParaRPr lang="zh-CN" altLang="en-US" sz="1500"/>
          </a:p>
          <a:p>
            <a:pPr marL="742950" lvl="1" indent="-285750">
              <a:buFont typeface="Arial" panose="020B0604020202020204" pitchFamily="34" charset="0"/>
              <a:buChar char="•"/>
            </a:pPr>
            <a:r>
              <a:rPr lang="zh-CN" altLang="en-US" sz="1500"/>
              <a:t>URL一般有四部分组成： &lt;协议&gt;://&lt;主机&gt;:&lt;端口&gt;/&lt;路径&gt;</a:t>
            </a:r>
            <a:endParaRPr lang="zh-CN" altLang="en-US" sz="1500"/>
          </a:p>
          <a:p>
            <a:pPr marL="742950" lvl="1" indent="-285750">
              <a:buFont typeface="Arial" panose="020B0604020202020204" pitchFamily="34" charset="0"/>
              <a:buChar char="•"/>
            </a:pPr>
            <a:r>
              <a:rPr lang="zh-CN" altLang="en-US" sz="1500"/>
              <a:t>现在最常用的&lt;协议&gt;为http协议。</a:t>
            </a:r>
            <a:endParaRPr lang="zh-CN" altLang="en-US" sz="1500"/>
          </a:p>
          <a:p>
            <a:pPr marL="742950" lvl="1" indent="-285750">
              <a:buFont typeface="Arial" panose="020B0604020202020204" pitchFamily="34" charset="0"/>
              <a:buChar char="•"/>
            </a:pPr>
            <a:r>
              <a:rPr lang="zh-CN" altLang="en-US" sz="1500"/>
              <a:t>&lt;主机&gt;是指主机在因特网上的域名，如果要拆开看的话，那么</a:t>
            </a:r>
            <a:r>
              <a:rPr lang="en-US" altLang="zh-CN" sz="1500"/>
              <a:t>www</a:t>
            </a:r>
            <a:r>
              <a:rPr lang="zh-CN" altLang="en-US" sz="1500"/>
              <a:t>是主机名，后面的就是域名。</a:t>
            </a:r>
            <a:endParaRPr lang="zh-CN" altLang="en-US" sz="1500"/>
          </a:p>
          <a:p>
            <a:pPr marL="742950" lvl="1" indent="-285750">
              <a:buFont typeface="Arial" panose="020B0604020202020204" pitchFamily="34" charset="0"/>
              <a:buChar char="•"/>
            </a:pPr>
            <a:r>
              <a:rPr lang="zh-CN" altLang="en-US" sz="1500"/>
              <a:t>http协议的默认&lt;端口&gt;为80（可以省略）。</a:t>
            </a:r>
            <a:endParaRPr lang="zh-CN" altLang="en-US" sz="1500"/>
          </a:p>
          <a:p>
            <a:pPr marL="742950" lvl="1" indent="-285750">
              <a:buFont typeface="Arial" panose="020B0604020202020204" pitchFamily="34" charset="0"/>
              <a:buChar char="•"/>
            </a:pPr>
            <a:r>
              <a:rPr lang="zh-CN" altLang="en-US" sz="1500"/>
              <a:t>&lt;路径&gt;是指要活的的文件的路径。</a:t>
            </a:r>
            <a:endParaRPr lang="zh-CN" altLang="en-US" sz="15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814" y="0"/>
            <a:ext cx="9149813" cy="31478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8438" b="41862"/>
          <a:stretch>
            <a:fillRect/>
          </a:stretch>
        </p:blipFill>
        <p:spPr>
          <a:xfrm>
            <a:off x="75977" y="1313950"/>
            <a:ext cx="9119255" cy="1013255"/>
          </a:xfrm>
          <a:prstGeom prst="rect">
            <a:avLst/>
          </a:prstGeom>
        </p:spPr>
      </p:pic>
      <p:grpSp>
        <p:nvGrpSpPr>
          <p:cNvPr id="5" name="组合 4"/>
          <p:cNvGrpSpPr/>
          <p:nvPr/>
        </p:nvGrpSpPr>
        <p:grpSpPr>
          <a:xfrm>
            <a:off x="1860024" y="3490692"/>
            <a:ext cx="5212106" cy="72008"/>
            <a:chOff x="539552" y="195486"/>
            <a:chExt cx="1482080" cy="72008"/>
          </a:xfrm>
        </p:grpSpPr>
        <p:sp>
          <p:nvSpPr>
            <p:cNvPr id="6" name="矩形 5"/>
            <p:cNvSpPr/>
            <p:nvPr/>
          </p:nvSpPr>
          <p:spPr>
            <a:xfrm>
              <a:off x="539552" y="195486"/>
              <a:ext cx="720080" cy="72008"/>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1552" y="195486"/>
              <a:ext cx="720080" cy="720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788016" y="3562700"/>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9" name="TextBox 8"/>
          <p:cNvSpPr txBox="1"/>
          <p:nvPr/>
        </p:nvSpPr>
        <p:spPr>
          <a:xfrm>
            <a:off x="1762202" y="3692390"/>
            <a:ext cx="1762760" cy="337185"/>
          </a:xfrm>
          <a:prstGeom prst="rect">
            <a:avLst/>
          </a:prstGeom>
          <a:noFill/>
        </p:spPr>
        <p:txBody>
          <a:bodyPr wrap="none" rtlCol="0">
            <a:spAutoFit/>
          </a:bodyPr>
          <a:lstStyle/>
          <a:p>
            <a:r>
              <a:rPr lang="en-US" altLang="zh-CN" sz="1600" dirty="0">
                <a:solidFill>
                  <a:schemeClr val="bg1">
                    <a:lumMod val="50000"/>
                  </a:schemeClr>
                </a:solidFill>
                <a:latin typeface="Impact" panose="020B0806030902050204" pitchFamily="34" charset="0"/>
                <a:ea typeface="微软雅黑" panose="020B0503020204020204" pitchFamily="34" charset="-122"/>
              </a:rPr>
              <a:t>TIANBO     </a:t>
            </a:r>
            <a:r>
              <a:rPr lang="zh-CN" altLang="en-US" sz="1600" b="1" dirty="0">
                <a:solidFill>
                  <a:srgbClr val="E74C2E"/>
                </a:solidFill>
                <a:latin typeface="Impact" panose="020B0806030902050204" pitchFamily="34" charset="0"/>
                <a:ea typeface="微软雅黑" panose="020B0503020204020204" pitchFamily="34" charset="-122"/>
              </a:rPr>
              <a:t>天博教育</a:t>
            </a:r>
            <a:endParaRPr lang="zh-CN" altLang="en-US" sz="1600" b="1" dirty="0">
              <a:solidFill>
                <a:srgbClr val="E74C2E"/>
              </a:solidFill>
              <a:latin typeface="Impact" panose="020B0806030902050204" pitchFamily="34" charset="0"/>
              <a:ea typeface="微软雅黑" panose="020B0503020204020204" pitchFamily="34" charset="-122"/>
            </a:endParaRPr>
          </a:p>
        </p:txBody>
      </p:sp>
      <p:grpSp>
        <p:nvGrpSpPr>
          <p:cNvPr id="10" name="组合 9"/>
          <p:cNvGrpSpPr/>
          <p:nvPr/>
        </p:nvGrpSpPr>
        <p:grpSpPr>
          <a:xfrm>
            <a:off x="672399" y="3490389"/>
            <a:ext cx="1119868" cy="466662"/>
            <a:chOff x="3163712" y="2643758"/>
            <a:chExt cx="1119868" cy="466662"/>
          </a:xfrm>
        </p:grpSpPr>
        <p:sp>
          <p:nvSpPr>
            <p:cNvPr id="11" name="矩形 10"/>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87046" y="2643758"/>
              <a:ext cx="296534" cy="466359"/>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nvGrpSpPr>
        <p:grpSpPr>
          <a:xfrm>
            <a:off x="4958449" y="3603819"/>
            <a:ext cx="422023" cy="422023"/>
            <a:chOff x="2492224" y="1959430"/>
            <a:chExt cx="2148114" cy="2148114"/>
          </a:xfrm>
        </p:grpSpPr>
        <p:sp>
          <p:nvSpPr>
            <p:cNvPr id="14" name="椭圆 13"/>
            <p:cNvSpPr/>
            <p:nvPr/>
          </p:nvSpPr>
          <p:spPr>
            <a:xfrm>
              <a:off x="249222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16" name="组合 15"/>
          <p:cNvGrpSpPr>
            <a:grpSpLocks noChangeAspect="1"/>
          </p:cNvGrpSpPr>
          <p:nvPr/>
        </p:nvGrpSpPr>
        <p:grpSpPr>
          <a:xfrm>
            <a:off x="5968951" y="3631309"/>
            <a:ext cx="422023" cy="422023"/>
            <a:chOff x="6564085" y="1959430"/>
            <a:chExt cx="2148114" cy="2148114"/>
          </a:xfrm>
        </p:grpSpPr>
        <p:sp>
          <p:nvSpPr>
            <p:cNvPr id="17" name="椭圆 16"/>
            <p:cNvSpPr/>
            <p:nvPr/>
          </p:nvSpPr>
          <p:spPr>
            <a:xfrm>
              <a:off x="6564085"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7033174" y="2413982"/>
              <a:ext cx="1209936" cy="1239010"/>
              <a:chOff x="3598200" y="1732459"/>
              <a:chExt cx="1947600" cy="1994400"/>
            </a:xfrm>
          </p:grpSpPr>
          <p:sp>
            <p:nvSpPr>
              <p:cNvPr id="1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a:grpSpLocks noChangeAspect="1"/>
          </p:cNvGrpSpPr>
          <p:nvPr/>
        </p:nvGrpSpPr>
        <p:grpSpPr>
          <a:xfrm>
            <a:off x="5464895" y="3603819"/>
            <a:ext cx="422023" cy="422023"/>
            <a:chOff x="4528154" y="1959430"/>
            <a:chExt cx="2148114" cy="2148114"/>
          </a:xfrm>
        </p:grpSpPr>
        <p:sp>
          <p:nvSpPr>
            <p:cNvPr id="25" name="椭圆 24"/>
            <p:cNvSpPr/>
            <p:nvPr/>
          </p:nvSpPr>
          <p:spPr>
            <a:xfrm>
              <a:off x="452815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4"/>
            <p:cNvGrpSpPr>
              <a:grpSpLocks noChangeAspect="1"/>
            </p:cNvGrpSpPr>
            <p:nvPr/>
          </p:nvGrpSpPr>
          <p:grpSpPr bwMode="auto">
            <a:xfrm>
              <a:off x="5033378" y="2342981"/>
              <a:ext cx="1137666" cy="1381012"/>
              <a:chOff x="2694" y="1931"/>
              <a:chExt cx="374" cy="454"/>
            </a:xfrm>
            <a:solidFill>
              <a:schemeClr val="bg1"/>
            </a:solidFill>
          </p:grpSpPr>
          <p:sp>
            <p:nvSpPr>
              <p:cNvPr id="2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26"/>
          <p:cNvSpPr>
            <a:spLocks noChangeArrowheads="1"/>
          </p:cNvSpPr>
          <p:nvPr/>
        </p:nvSpPr>
        <p:spPr bwMode="auto">
          <a:xfrm>
            <a:off x="568518" y="4155926"/>
            <a:ext cx="6503612"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en-US" altLang="zh-CN" sz="4400" b="1" spc="225" dirty="0">
                <a:solidFill>
                  <a:srgbClr val="E74C2E"/>
                </a:solidFill>
                <a:latin typeface="微软雅黑" panose="020B0503020204020204" pitchFamily="34" charset="-122"/>
                <a:ea typeface="微软雅黑" panose="020B0503020204020204" pitchFamily="34" charset="-122"/>
              </a:rPr>
              <a:t>THANK YOU</a:t>
            </a:r>
            <a:endParaRPr lang="zh-CN" altLang="en-US" sz="4400" b="1" spc="225" dirty="0">
              <a:solidFill>
                <a:srgbClr val="E74C2E"/>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l="19439" t="11081" r="26729" b="10654"/>
          <a:stretch>
            <a:fillRect/>
          </a:stretch>
        </p:blipFill>
        <p:spPr>
          <a:xfrm>
            <a:off x="2511291" y="527370"/>
            <a:ext cx="4298708" cy="2766700"/>
          </a:xfrm>
          <a:prstGeom prst="rect">
            <a:avLst/>
          </a:pr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54147" t="32342" r="5913"/>
          <a:stretch>
            <a:fillRect/>
          </a:stretch>
        </p:blipFill>
        <p:spPr>
          <a:xfrm>
            <a:off x="5169460" y="1149248"/>
            <a:ext cx="2834707" cy="2505361"/>
          </a:xfrm>
          <a:prstGeom prst="rect">
            <a:avLst/>
          </a:prstGeom>
        </p:spPr>
      </p:pic>
      <p:pic>
        <p:nvPicPr>
          <p:cNvPr id="37" name="图片 36"/>
          <p:cNvPicPr>
            <a:picLocks noChangeAspect="1"/>
          </p:cNvPicPr>
          <p:nvPr/>
        </p:nvPicPr>
        <p:blipFill rotWithShape="1">
          <a:blip r:embed="rId5" cstate="print">
            <a:extLst>
              <a:ext uri="{28A0092B-C50C-407E-A947-70E740481C1C}">
                <a14:useLocalDpi xmlns:a14="http://schemas.microsoft.com/office/drawing/2010/main" val="0"/>
              </a:ext>
            </a:extLst>
          </a:blip>
          <a:srcRect l="6632" t="29602" r="64869" b="13234"/>
          <a:stretch>
            <a:fillRect/>
          </a:stretch>
        </p:blipFill>
        <p:spPr>
          <a:xfrm>
            <a:off x="1259632" y="855905"/>
            <a:ext cx="2329811" cy="2438163"/>
          </a:xfrm>
          <a:prstGeom prst="rect">
            <a:avLst/>
          </a:prstGeom>
        </p:spPr>
      </p:pic>
      <p:grpSp>
        <p:nvGrpSpPr>
          <p:cNvPr id="38" name="组合 37"/>
          <p:cNvGrpSpPr/>
          <p:nvPr/>
        </p:nvGrpSpPr>
        <p:grpSpPr>
          <a:xfrm>
            <a:off x="1905525" y="1626352"/>
            <a:ext cx="985403" cy="860835"/>
            <a:chOff x="882603" y="2302677"/>
            <a:chExt cx="1093895" cy="955612"/>
          </a:xfrm>
          <a:solidFill>
            <a:schemeClr val="bg1"/>
          </a:solidFill>
          <a:effectLst>
            <a:outerShdw blurRad="50800" dist="38100" dir="2700000" algn="tl" rotWithShape="0">
              <a:prstClr val="black">
                <a:alpha val="40000"/>
              </a:prstClr>
            </a:outerShdw>
          </a:effectLst>
        </p:grpSpPr>
        <p:sp>
          <p:nvSpPr>
            <p:cNvPr id="39" name="Freeform 14"/>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0" name="Freeform 15"/>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1" name="Freeform 16"/>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2" name="Freeform 17"/>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3" name="Freeform 18"/>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4" name="Freeform 19"/>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5" name="Freeform 20"/>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6" name="Freeform 21"/>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47" name="组合 46"/>
          <p:cNvGrpSpPr/>
          <p:nvPr/>
        </p:nvGrpSpPr>
        <p:grpSpPr>
          <a:xfrm>
            <a:off x="3911878" y="1184383"/>
            <a:ext cx="1107210" cy="863644"/>
            <a:chOff x="2855366" y="2301118"/>
            <a:chExt cx="1229112" cy="958730"/>
          </a:xfrm>
          <a:solidFill>
            <a:schemeClr val="bg1"/>
          </a:solidFill>
          <a:effectLst>
            <a:outerShdw blurRad="50800" dist="38100" dir="2700000" algn="tl" rotWithShape="0">
              <a:prstClr val="black">
                <a:alpha val="40000"/>
              </a:prstClr>
            </a:outerShdw>
          </a:effectLst>
        </p:grpSpPr>
        <p:sp>
          <p:nvSpPr>
            <p:cNvPr id="48" name="Freeform 26"/>
            <p:cNvSpPr/>
            <p:nvPr/>
          </p:nvSpPr>
          <p:spPr bwMode="auto">
            <a:xfrm>
              <a:off x="2855366" y="2531318"/>
              <a:ext cx="807015" cy="728530"/>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9" name="Freeform 27"/>
            <p:cNvSpPr/>
            <p:nvPr/>
          </p:nvSpPr>
          <p:spPr bwMode="auto">
            <a:xfrm>
              <a:off x="3237656" y="2301118"/>
              <a:ext cx="846822" cy="731909"/>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50" name="组合 49"/>
          <p:cNvGrpSpPr/>
          <p:nvPr/>
        </p:nvGrpSpPr>
        <p:grpSpPr>
          <a:xfrm>
            <a:off x="6169930" y="1649324"/>
            <a:ext cx="902512" cy="896059"/>
            <a:chOff x="7367401" y="2282771"/>
            <a:chExt cx="1001878" cy="994714"/>
          </a:xfrm>
          <a:solidFill>
            <a:schemeClr val="bg1"/>
          </a:solidFill>
          <a:effectLst>
            <a:outerShdw blurRad="50800" dist="38100" dir="2700000" algn="tl" rotWithShape="0">
              <a:prstClr val="black">
                <a:alpha val="40000"/>
              </a:prstClr>
            </a:outerShdw>
          </a:effectLst>
        </p:grpSpPr>
        <p:sp>
          <p:nvSpPr>
            <p:cNvPr id="51" name="Freeform 32"/>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2" name="Freeform 33"/>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3" name="Freeform 34"/>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4" name="Freeform 35"/>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5" name="Freeform 36"/>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6" name="Freeform 37"/>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7" name="Freeform 38"/>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8" name="Freeform 39"/>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9" name="Freeform 40"/>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60" name="Freeform 41"/>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by="(-#ppt_w*2)" calcmode="lin" valueType="num">
                                      <p:cBhvr rctx="PPT">
                                        <p:cTn id="16" dur="500" autoRev="1" fill="hold">
                                          <p:stCondLst>
                                            <p:cond delay="0"/>
                                          </p:stCondLst>
                                        </p:cTn>
                                        <p:tgtEl>
                                          <p:spTgt spid="8"/>
                                        </p:tgtEl>
                                        <p:attrNameLst>
                                          <p:attrName>ppt_w</p:attrName>
                                        </p:attrNameLst>
                                      </p:cBhvr>
                                    </p:anim>
                                    <p:anim by="(#ppt_w*0.50)" calcmode="lin" valueType="num">
                                      <p:cBhvr>
                                        <p:cTn id="17" dur="500" decel="50000" autoRev="1" fill="hold">
                                          <p:stCondLst>
                                            <p:cond delay="0"/>
                                          </p:stCondLst>
                                        </p:cTn>
                                        <p:tgtEl>
                                          <p:spTgt spid="8"/>
                                        </p:tgtEl>
                                        <p:attrNameLst>
                                          <p:attrName>ppt_x</p:attrName>
                                        </p:attrNameLst>
                                      </p:cBhvr>
                                    </p:anim>
                                    <p:anim from="(-#ppt_h/2)" to="(#ppt_y)" calcmode="lin" valueType="num">
                                      <p:cBhvr>
                                        <p:cTn id="18" dur="1000" fill="hold">
                                          <p:stCondLst>
                                            <p:cond delay="0"/>
                                          </p:stCondLst>
                                        </p:cTn>
                                        <p:tgtEl>
                                          <p:spTgt spid="8"/>
                                        </p:tgtEl>
                                        <p:attrNameLst>
                                          <p:attrName>ppt_y</p:attrName>
                                        </p:attrNameLst>
                                      </p:cBhvr>
                                    </p:anim>
                                    <p:animRot by="21600000">
                                      <p:cBhvr>
                                        <p:cTn id="19" dur="1000" fill="hold">
                                          <p:stCondLst>
                                            <p:cond delay="0"/>
                                          </p:stCondLst>
                                        </p:cTn>
                                        <p:tgtEl>
                                          <p:spTgt spid="8"/>
                                        </p:tgtEl>
                                        <p:attrNameLst>
                                          <p:attrName>r</p:attrName>
                                        </p:attrNameLst>
                                      </p:cBhvr>
                                    </p:animRot>
                                  </p:childTnLst>
                                </p:cTn>
                              </p:par>
                            </p:childTnLst>
                          </p:cTn>
                        </p:par>
                        <p:par>
                          <p:cTn id="20" fill="hold">
                            <p:stCondLst>
                              <p:cond delay="2799"/>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by="(-#ppt_w*2)" calcmode="lin" valueType="num">
                                      <p:cBhvr rctx="PPT">
                                        <p:cTn id="23" dur="500" autoRev="1" fill="hold">
                                          <p:stCondLst>
                                            <p:cond delay="0"/>
                                          </p:stCondLst>
                                        </p:cTn>
                                        <p:tgtEl>
                                          <p:spTgt spid="9"/>
                                        </p:tgtEl>
                                        <p:attrNameLst>
                                          <p:attrName>ppt_w</p:attrName>
                                        </p:attrNameLst>
                                      </p:cBhvr>
                                    </p:anim>
                                    <p:anim by="(#ppt_w*0.50)" calcmode="lin" valueType="num">
                                      <p:cBhvr>
                                        <p:cTn id="24" dur="500" decel="50000" autoRev="1" fill="hold">
                                          <p:stCondLst>
                                            <p:cond delay="0"/>
                                          </p:stCondLst>
                                        </p:cTn>
                                        <p:tgtEl>
                                          <p:spTgt spid="9"/>
                                        </p:tgtEl>
                                        <p:attrNameLst>
                                          <p:attrName>ppt_x</p:attrName>
                                        </p:attrNameLst>
                                      </p:cBhvr>
                                    </p:anim>
                                    <p:anim from="(-#ppt_h/2)" to="(#ppt_y)" calcmode="lin" valueType="num">
                                      <p:cBhvr>
                                        <p:cTn id="25" dur="1000" fill="hold">
                                          <p:stCondLst>
                                            <p:cond delay="0"/>
                                          </p:stCondLst>
                                        </p:cTn>
                                        <p:tgtEl>
                                          <p:spTgt spid="9"/>
                                        </p:tgtEl>
                                        <p:attrNameLst>
                                          <p:attrName>ppt_y</p:attrName>
                                        </p:attrNameLst>
                                      </p:cBhvr>
                                    </p:anim>
                                    <p:animRot by="21600000">
                                      <p:cBhvr>
                                        <p:cTn id="26" dur="1000" fill="hold">
                                          <p:stCondLst>
                                            <p:cond delay="0"/>
                                          </p:stCondLst>
                                        </p:cTn>
                                        <p:tgtEl>
                                          <p:spTgt spid="9"/>
                                        </p:tgtEl>
                                        <p:attrNameLst>
                                          <p:attrName>r</p:attrName>
                                        </p:attrNameLst>
                                      </p:cBhvr>
                                    </p:animRot>
                                  </p:childTnLst>
                                </p:cTn>
                              </p:par>
                            </p:childTnLst>
                          </p:cTn>
                        </p:par>
                        <p:par>
                          <p:cTn id="27" fill="hold">
                            <p:stCondLst>
                              <p:cond delay="5199"/>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34"/>
                                        </p:tgtEl>
                                        <p:attrNameLst>
                                          <p:attrName>style.visibility</p:attrName>
                                        </p:attrNameLst>
                                      </p:cBhvr>
                                      <p:to>
                                        <p:strVal val="visible"/>
                                      </p:to>
                                    </p:set>
                                    <p:anim calcmode="discrete" valueType="clr">
                                      <p:cBhvr override="childStyle">
                                        <p:cTn id="30" dur="20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31" dur="200"/>
                                        <p:tgtEl>
                                          <p:spTgt spid="34"/>
                                        </p:tgtEl>
                                        <p:attrNameLst>
                                          <p:attrName>fillcolor</p:attrName>
                                        </p:attrNameLst>
                                      </p:cBhvr>
                                      <p:tavLst>
                                        <p:tav tm="0">
                                          <p:val>
                                            <p:clrVal>
                                              <a:schemeClr val="accent2"/>
                                            </p:clrVal>
                                          </p:val>
                                        </p:tav>
                                        <p:tav tm="50000">
                                          <p:val>
                                            <p:clrVal>
                                              <a:schemeClr val="hlink"/>
                                            </p:clrVal>
                                          </p:val>
                                        </p:tav>
                                      </p:tavLst>
                                    </p:anim>
                                    <p:set>
                                      <p:cBhvr>
                                        <p:cTn id="32" dur="200"/>
                                        <p:tgtEl>
                                          <p:spTgt spid="34"/>
                                        </p:tgtEl>
                                        <p:attrNameLst>
                                          <p:attrName>fill.type</p:attrName>
                                        </p:attrNameLst>
                                      </p:cBhvr>
                                      <p:to>
                                        <p:strVal val="solid"/>
                                      </p:to>
                                    </p:set>
                                  </p:childTnLst>
                                </p:cTn>
                              </p:par>
                            </p:childTnLst>
                          </p:cTn>
                        </p:par>
                        <p:par>
                          <p:cTn id="33" fill="hold">
                            <p:stCondLst>
                              <p:cond delay="6199"/>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6699"/>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7199"/>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7699"/>
                            </p:stCondLst>
                            <p:childTnLst>
                              <p:par>
                                <p:cTn id="56" presetID="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ppt_x"/>
                                          </p:val>
                                        </p:tav>
                                        <p:tav tm="100000">
                                          <p:val>
                                            <p:strVal val="#ppt_x"/>
                                          </p:val>
                                        </p:tav>
                                      </p:tavLst>
                                    </p:anim>
                                    <p:anim calcmode="lin" valueType="num">
                                      <p:cBhvr additive="base">
                                        <p:cTn id="59" dur="500" fill="hold"/>
                                        <p:tgtEl>
                                          <p:spTgt spid="47"/>
                                        </p:tgtEl>
                                        <p:attrNameLst>
                                          <p:attrName>ppt_y</p:attrName>
                                        </p:attrNameLst>
                                      </p:cBhvr>
                                      <p:tavLst>
                                        <p:tav tm="0">
                                          <p:val>
                                            <p:strVal val="0-#ppt_h/2"/>
                                          </p:val>
                                        </p:tav>
                                        <p:tav tm="100000">
                                          <p:val>
                                            <p:strVal val="#ppt_y"/>
                                          </p:val>
                                        </p:tav>
                                      </p:tavLst>
                                    </p:anim>
                                  </p:childTnLst>
                                </p:cTn>
                              </p:par>
                            </p:childTnLst>
                          </p:cTn>
                        </p:par>
                        <p:par>
                          <p:cTn id="60" fill="hold">
                            <p:stCondLst>
                              <p:cond delay="8199"/>
                            </p:stCondLst>
                            <p:childTnLst>
                              <p:par>
                                <p:cTn id="61" presetID="2" presetClass="entr" presetSubtype="1"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467995" y="729615"/>
            <a:ext cx="8199120" cy="4276725"/>
          </a:xfrm>
          <a:prstGeom prst="rect">
            <a:avLst/>
          </a:prstGeom>
          <a:noFill/>
        </p:spPr>
        <p:txBody>
          <a:bodyPr wrap="square" rtlCol="0" anchor="t">
            <a:spAutoFit/>
          </a:bodyPr>
          <a:lstStyle/>
          <a:p>
            <a:r>
              <a:rPr lang="zh-CN" altLang="en-US" sz="1600"/>
              <a:t>1. 总线型拓扑:</a:t>
            </a:r>
            <a:endParaRPr lang="zh-CN" altLang="en-US" sz="1600"/>
          </a:p>
          <a:p>
            <a:r>
              <a:rPr lang="zh-CN" altLang="en-US" sz="1600"/>
              <a:t>- 特点:采用总线的形式将所有计算机相连,信息只能在一条线路上传输。</a:t>
            </a:r>
            <a:endParaRPr lang="zh-CN" altLang="en-US" sz="1600"/>
          </a:p>
          <a:p>
            <a:r>
              <a:rPr lang="zh-CN" altLang="en-US" sz="1600"/>
              <a:t>- 优点:成本低,实现简单。</a:t>
            </a:r>
            <a:endParaRPr lang="zh-CN" altLang="en-US" sz="1600"/>
          </a:p>
          <a:p>
            <a:r>
              <a:rPr lang="zh-CN" altLang="en-US" sz="1600"/>
              <a:t>- 缺点:带宽低,延迟高,任何节点发生故障整条总线瘫痪。</a:t>
            </a:r>
            <a:endParaRPr lang="zh-CN" altLang="en-US" sz="1600"/>
          </a:p>
          <a:p>
            <a:r>
              <a:rPr lang="en-US" altLang="zh-CN" sz="1600"/>
              <a:t>- </a:t>
            </a:r>
            <a:r>
              <a:rPr lang="zh-CN" altLang="en-US" sz="1600"/>
              <a:t>举例</a:t>
            </a:r>
            <a:r>
              <a:rPr lang="en-US" altLang="zh-CN" sz="1600"/>
              <a:t>:</a:t>
            </a:r>
            <a:r>
              <a:rPr lang="zh-CN" altLang="en-US" sz="1600"/>
              <a:t>一个简单的以太网线路就是总线型拓扑的一个例子。所有计算机通过网线连接到交换机的各个端口上,数据只能在这条总线上传输</a:t>
            </a:r>
            <a:endParaRPr lang="zh-CN" altLang="en-US" sz="1600"/>
          </a:p>
          <a:p>
            <a:r>
              <a:rPr lang="zh-CN" altLang="en-US" sz="1600"/>
              <a:t>2. 星型拓扑:</a:t>
            </a:r>
            <a:endParaRPr lang="zh-CN" altLang="en-US" sz="1600"/>
          </a:p>
          <a:p>
            <a:r>
              <a:rPr lang="zh-CN" altLang="en-US" sz="1600"/>
              <a:t>- 特点:通过一个中心交换机将计算机互联,形成星型网络。</a:t>
            </a:r>
            <a:endParaRPr lang="zh-CN" altLang="en-US" sz="1600"/>
          </a:p>
          <a:p>
            <a:r>
              <a:rPr lang="zh-CN" altLang="en-US" sz="1600"/>
              <a:t>- 优点:容易扩展,集中管理。</a:t>
            </a:r>
            <a:endParaRPr lang="zh-CN" altLang="en-US" sz="1600"/>
          </a:p>
          <a:p>
            <a:r>
              <a:rPr lang="zh-CN" altLang="en-US" sz="1600"/>
              <a:t>- 缺点:中央交换机单点故障会瘫痪全网。</a:t>
            </a:r>
            <a:endParaRPr lang="zh-CN" altLang="en-US" sz="1600"/>
          </a:p>
          <a:p>
            <a:r>
              <a:rPr lang="en-US" altLang="zh-CN" sz="1600"/>
              <a:t>- </a:t>
            </a:r>
            <a:r>
              <a:rPr lang="zh-CN" altLang="en-US" sz="1600"/>
              <a:t>举例</a:t>
            </a:r>
            <a:r>
              <a:rPr lang="en-US" altLang="zh-CN" sz="1600"/>
              <a:t>:一个小型办公室的网络就可以采用星型拓扑。计算机通过网线连接到中心的交换机上,形成星型结构</a:t>
            </a:r>
            <a:endParaRPr lang="en-US" altLang="zh-CN" sz="1600"/>
          </a:p>
          <a:p>
            <a:r>
              <a:rPr lang="zh-CN" altLang="en-US" sz="1600"/>
              <a:t>3.环型拓扑:</a:t>
            </a:r>
            <a:endParaRPr lang="zh-CN" altLang="en-US" sz="1600"/>
          </a:p>
          <a:p>
            <a:r>
              <a:rPr lang="zh-CN" altLang="en-US" sz="1600"/>
              <a:t>- 特点:计算机按环形连接,信息只能前进或后退进行传输。</a:t>
            </a:r>
            <a:endParaRPr lang="zh-CN" altLang="en-US" sz="1600"/>
          </a:p>
          <a:p>
            <a:r>
              <a:rPr lang="zh-CN" altLang="en-US" sz="1600"/>
              <a:t>- 优点:故障启闭容易诊断。</a:t>
            </a:r>
            <a:endParaRPr lang="zh-CN" altLang="en-US" sz="1600"/>
          </a:p>
          <a:p>
            <a:r>
              <a:rPr lang="zh-CN" altLang="en-US" sz="1600"/>
              <a:t>- 缺点:数据传输效率低,扩展性差。</a:t>
            </a:r>
            <a:endParaRPr lang="zh-CN" altLang="en-US" sz="1600"/>
          </a:p>
          <a:p>
            <a:endParaRPr lang="zh-CN" altLang="en-US" sz="1600"/>
          </a:p>
        </p:txBody>
      </p:sp>
      <p:sp>
        <p:nvSpPr>
          <p:cNvPr id="5" name="文本框 4"/>
          <p:cNvSpPr txBox="1"/>
          <p:nvPr/>
        </p:nvSpPr>
        <p:spPr>
          <a:xfrm>
            <a:off x="1115695" y="42291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网络功能和分类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4" name="文本框 3"/>
          <p:cNvSpPr txBox="1"/>
          <p:nvPr/>
        </p:nvSpPr>
        <p:spPr>
          <a:xfrm>
            <a:off x="467995" y="729615"/>
            <a:ext cx="8199120" cy="3415030"/>
          </a:xfrm>
          <a:prstGeom prst="rect">
            <a:avLst/>
          </a:prstGeom>
          <a:noFill/>
        </p:spPr>
        <p:txBody>
          <a:bodyPr wrap="square" rtlCol="0" anchor="t">
            <a:spAutoFit/>
          </a:bodyPr>
          <a:lstStyle/>
          <a:p>
            <a:r>
              <a:rPr lang="zh-CN" altLang="en-US"/>
              <a:t>4. 树型拓扑:</a:t>
            </a:r>
            <a:endParaRPr lang="zh-CN" altLang="en-US"/>
          </a:p>
          <a:p>
            <a:r>
              <a:rPr lang="zh-CN" altLang="en-US"/>
              <a:t>- 特点:采用分级交换机进行分层管理的方式构建局域网。</a:t>
            </a:r>
            <a:endParaRPr lang="zh-CN" altLang="en-US"/>
          </a:p>
          <a:p>
            <a:r>
              <a:rPr lang="zh-CN" altLang="en-US"/>
              <a:t>- 优点:易于管理和扩展,并行数据传输,性能高。</a:t>
            </a:r>
            <a:endParaRPr lang="zh-CN" altLang="en-US"/>
          </a:p>
          <a:p>
            <a:r>
              <a:rPr lang="zh-CN" altLang="en-US"/>
              <a:t>- 缺点:增加层次会降低效率。</a:t>
            </a:r>
            <a:endParaRPr lang="zh-CN" altLang="en-US"/>
          </a:p>
          <a:p>
            <a:r>
              <a:rPr lang="en-US" altLang="zh-CN"/>
              <a:t>- </a:t>
            </a:r>
            <a:r>
              <a:rPr lang="zh-CN" altLang="en-US"/>
              <a:t>举例</a:t>
            </a:r>
            <a:r>
              <a:rPr lang="en-US" altLang="zh-CN"/>
              <a:t>:一个大型的企业网络可能采用树型拓扑。计算机先连接到分支交换机上,分支交换机再连接到主干交换机上,实现分级管理</a:t>
            </a:r>
            <a:endParaRPr lang="en-US" altLang="zh-CN"/>
          </a:p>
          <a:p>
            <a:r>
              <a:rPr lang="zh-CN" altLang="en-US"/>
              <a:t>5. 分布式拓扑:</a:t>
            </a:r>
            <a:endParaRPr lang="zh-CN" altLang="en-US"/>
          </a:p>
          <a:p>
            <a:r>
              <a:rPr lang="zh-CN" altLang="en-US"/>
              <a:t>- 特点:任何节点都能与其他节点互联,不存在集中交换。 </a:t>
            </a:r>
            <a:endParaRPr lang="zh-CN" altLang="en-US"/>
          </a:p>
          <a:p>
            <a:r>
              <a:rPr lang="zh-CN" altLang="en-US"/>
              <a:t>- 优点:无中心,任意节点故障不影响全网。</a:t>
            </a:r>
            <a:endParaRPr lang="zh-CN" altLang="en-US"/>
          </a:p>
          <a:p>
            <a:r>
              <a:rPr lang="zh-CN" altLang="en-US"/>
              <a:t>- 缺点:管理复杂,成本高。</a:t>
            </a:r>
            <a:endParaRPr lang="zh-CN" altLang="en-US"/>
          </a:p>
          <a:p>
            <a:r>
              <a:rPr lang="en-US" altLang="zh-CN"/>
              <a:t>- </a:t>
            </a:r>
            <a:r>
              <a:rPr lang="zh-CN" altLang="en-US"/>
              <a:t>举例</a:t>
            </a:r>
            <a:r>
              <a:rPr lang="en-US" altLang="zh-CN"/>
              <a:t>:比特币网络就是一个分布式拓扑的例子。网络中的每个节点都是对等的,没有中心机构。任意两个节点都可以直接通信</a:t>
            </a:r>
            <a:endParaRPr lang="en-US" altLang="zh-CN"/>
          </a:p>
        </p:txBody>
      </p:sp>
      <p:sp>
        <p:nvSpPr>
          <p:cNvPr id="5" name="文本框 4"/>
          <p:cNvSpPr txBox="1"/>
          <p:nvPr/>
        </p:nvSpPr>
        <p:spPr>
          <a:xfrm>
            <a:off x="1115695" y="42291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网络功能和分类</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7315" y="771525"/>
            <a:ext cx="8896985" cy="3969385"/>
          </a:xfrm>
          <a:prstGeom prst="rect">
            <a:avLst/>
          </a:prstGeom>
          <a:noFill/>
        </p:spPr>
        <p:txBody>
          <a:bodyPr wrap="square" rtlCol="0" anchor="t">
            <a:spAutoFit/>
          </a:bodyPr>
          <a:lstStyle/>
          <a:p>
            <a:r>
              <a:rPr lang="zh-CN" altLang="en-US" sz="1400">
                <a:latin typeface="+mj-lt"/>
                <a:cs typeface="+mj-lt"/>
              </a:rPr>
              <a:t>计算机网络是</a:t>
            </a:r>
            <a:r>
              <a:rPr lang="zh-CN" altLang="en-US" sz="1400">
                <a:solidFill>
                  <a:srgbClr val="FF0000"/>
                </a:solidFill>
                <a:latin typeface="+mj-lt"/>
                <a:cs typeface="+mj-lt"/>
              </a:rPr>
              <a:t>利用通信技术将数据从一个结点传送到另一结点的过程</a:t>
            </a:r>
            <a:r>
              <a:rPr lang="zh-CN" altLang="en-US" sz="1400">
                <a:latin typeface="+mj-lt"/>
                <a:cs typeface="+mj-lt"/>
              </a:rPr>
              <a:t>。</a:t>
            </a:r>
            <a:endParaRPr lang="zh-CN" altLang="en-US" sz="1400">
              <a:latin typeface="+mj-lt"/>
              <a:cs typeface="+mj-lt"/>
            </a:endParaRPr>
          </a:p>
          <a:p>
            <a:r>
              <a:rPr lang="zh-CN" altLang="en-US" sz="1400">
                <a:latin typeface="+mj-lt"/>
                <a:cs typeface="+mj-lt"/>
              </a:rPr>
              <a:t>通信技术是计算机网络的基础。</a:t>
            </a:r>
            <a:endParaRPr lang="zh-CN" altLang="en-US" sz="1400">
              <a:latin typeface="+mj-lt"/>
              <a:cs typeface="+mj-lt"/>
            </a:endParaRPr>
          </a:p>
          <a:p>
            <a:r>
              <a:rPr lang="zh-CN" altLang="en-US" sz="1400">
                <a:latin typeface="+mj-lt"/>
                <a:cs typeface="+mj-lt"/>
              </a:rPr>
              <a:t>信道可分为</a:t>
            </a:r>
            <a:r>
              <a:rPr lang="zh-CN" altLang="en-US" sz="1400">
                <a:solidFill>
                  <a:srgbClr val="FF0000"/>
                </a:solidFill>
                <a:latin typeface="+mj-lt"/>
                <a:cs typeface="+mj-lt"/>
              </a:rPr>
              <a:t>物理信道和逻辑信道</a:t>
            </a:r>
            <a:r>
              <a:rPr lang="zh-CN" altLang="en-US" sz="1400">
                <a:latin typeface="+mj-lt"/>
                <a:cs typeface="+mj-lt"/>
              </a:rPr>
              <a:t>。</a:t>
            </a:r>
            <a:endParaRPr lang="zh-CN" altLang="en-US" sz="1400">
              <a:latin typeface="+mj-lt"/>
              <a:cs typeface="+mj-lt"/>
            </a:endParaRPr>
          </a:p>
          <a:p>
            <a:r>
              <a:rPr lang="zh-CN" altLang="en-US" sz="1400">
                <a:latin typeface="+mj-lt"/>
                <a:cs typeface="+mj-lt"/>
              </a:rPr>
              <a:t>物理信道由传输介质和设备组成，根据传输介质的不同，分为无线信道和有线信道。</a:t>
            </a:r>
            <a:endParaRPr lang="zh-CN" altLang="en-US" sz="1400">
              <a:latin typeface="+mj-lt"/>
              <a:cs typeface="+mj-lt"/>
            </a:endParaRPr>
          </a:p>
          <a:p>
            <a:r>
              <a:rPr lang="zh-CN" altLang="en-US" sz="1400">
                <a:latin typeface="+mj-lt"/>
                <a:cs typeface="+mj-lt"/>
              </a:rPr>
              <a:t>逻辑信道是指在数据发送端和接收端之间存在的一条虚拟线路，可以是有连接的或无连接的。逻辑信道以物理信道为载体。</a:t>
            </a:r>
            <a:endParaRPr lang="zh-CN" altLang="en-US" sz="1400">
              <a:latin typeface="+mj-lt"/>
              <a:cs typeface="+mj-lt"/>
            </a:endParaRPr>
          </a:p>
          <a:p>
            <a:endParaRPr lang="zh-CN" altLang="en-US" sz="1400">
              <a:latin typeface="+mj-lt"/>
              <a:cs typeface="+mj-lt"/>
            </a:endParaRPr>
          </a:p>
          <a:p>
            <a:r>
              <a:rPr lang="zh-CN" altLang="en-US" sz="1400">
                <a:solidFill>
                  <a:srgbClr val="FF0000"/>
                </a:solidFill>
                <a:latin typeface="+mj-lt"/>
                <a:cs typeface="+mj-lt"/>
              </a:rPr>
              <a:t>发信机进行的信号处理</a:t>
            </a:r>
            <a:r>
              <a:rPr lang="zh-CN" altLang="en-US" sz="1400">
                <a:latin typeface="+mj-lt"/>
                <a:cs typeface="+mj-lt"/>
              </a:rPr>
              <a:t>包括信源编码、信道编码、交织、脉冲成形和调制。相反地，收信机进行的信号处理包括解调、采样判决、去交织、信道译码和信源译码。</a:t>
            </a:r>
            <a:endParaRPr lang="zh-CN" altLang="en-US" sz="1400">
              <a:latin typeface="+mj-lt"/>
              <a:cs typeface="+mj-lt"/>
            </a:endParaRPr>
          </a:p>
          <a:p>
            <a:r>
              <a:rPr lang="zh-CN" altLang="en-US" sz="1400">
                <a:latin typeface="+mj-lt"/>
                <a:cs typeface="+mj-lt"/>
              </a:rPr>
              <a:t>如果</a:t>
            </a:r>
            <a:r>
              <a:rPr lang="zh-CN" altLang="en-US" sz="1400">
                <a:solidFill>
                  <a:srgbClr val="FF0000"/>
                </a:solidFill>
                <a:latin typeface="+mj-lt"/>
                <a:cs typeface="+mj-lt"/>
              </a:rPr>
              <a:t>同时传递多路数据就需要复用技术和多址技术</a:t>
            </a:r>
            <a:r>
              <a:rPr lang="zh-CN" altLang="en-US" sz="1400">
                <a:latin typeface="+mj-lt"/>
                <a:cs typeface="+mj-lt"/>
              </a:rPr>
              <a:t>。复用技术是指在一条信道上同时传输多路数据的技术，如TDM时分复用、FDM频分复用和CDM码分复用等。多址技术是指在一条线上同时传输多个用户数据的技术，在接收端把多个用户的数据分离(TDMA时分多址、FDMA频分多址和CDMA码分多址)。</a:t>
            </a:r>
            <a:endParaRPr lang="zh-CN" altLang="en-US" sz="1400">
              <a:latin typeface="+mj-lt"/>
              <a:cs typeface="+mj-lt"/>
            </a:endParaRPr>
          </a:p>
          <a:p>
            <a:r>
              <a:rPr lang="zh-CN" altLang="en-US" sz="1400">
                <a:latin typeface="+mj-lt"/>
                <a:cs typeface="+mj-lt"/>
              </a:rPr>
              <a:t>作为</a:t>
            </a:r>
            <a:r>
              <a:rPr lang="zh-CN" altLang="en-US" sz="1400">
                <a:solidFill>
                  <a:srgbClr val="FF0000"/>
                </a:solidFill>
                <a:latin typeface="+mj-lt"/>
                <a:cs typeface="+mj-lt"/>
              </a:rPr>
              <a:t>新一代的移动通信技术</a:t>
            </a:r>
            <a:r>
              <a:rPr lang="zh-CN" altLang="en-US" sz="1400">
                <a:latin typeface="+mj-lt"/>
                <a:cs typeface="+mj-lt"/>
              </a:rPr>
              <a:t>，5G特征体现在以下方面。</a:t>
            </a:r>
            <a:endParaRPr lang="zh-CN" altLang="en-US" sz="1400">
              <a:latin typeface="+mj-lt"/>
              <a:cs typeface="+mj-lt"/>
            </a:endParaRPr>
          </a:p>
          <a:p>
            <a:r>
              <a:rPr lang="zh-CN" altLang="en-US" sz="1400">
                <a:latin typeface="+mj-lt"/>
                <a:cs typeface="+mj-lt"/>
              </a:rPr>
              <a:t>1）基于OFDM优化的波形和多址接入</a:t>
            </a:r>
            <a:r>
              <a:rPr lang="en-US" altLang="zh-CN" sz="1400">
                <a:latin typeface="+mj-lt"/>
                <a:cs typeface="+mj-lt"/>
              </a:rPr>
              <a:t>	</a:t>
            </a:r>
            <a:r>
              <a:rPr lang="zh-CN" altLang="en-US" sz="1400">
                <a:latin typeface="+mj-lt"/>
                <a:cs typeface="+mj-lt"/>
              </a:rPr>
              <a:t>2）实现可扩展的OFDM间隔参数配直</a:t>
            </a:r>
            <a:endParaRPr lang="zh-CN" altLang="en-US" sz="1400">
              <a:latin typeface="+mj-lt"/>
              <a:cs typeface="+mj-lt"/>
            </a:endParaRPr>
          </a:p>
          <a:p>
            <a:r>
              <a:rPr lang="zh-CN" altLang="en-US" sz="1400">
                <a:latin typeface="+mj-lt"/>
                <a:cs typeface="+mj-lt"/>
              </a:rPr>
              <a:t>3）OFDM加窗提高多路传输效率</a:t>
            </a:r>
            <a:r>
              <a:rPr lang="en-US" altLang="zh-CN" sz="1400">
                <a:latin typeface="+mj-lt"/>
                <a:cs typeface="+mj-lt"/>
              </a:rPr>
              <a:t>		</a:t>
            </a:r>
            <a:r>
              <a:rPr lang="zh-CN" altLang="en-US" sz="1400">
                <a:latin typeface="+mj-lt"/>
                <a:cs typeface="+mj-lt"/>
              </a:rPr>
              <a:t>4）灵活框架设计</a:t>
            </a:r>
            <a:r>
              <a:rPr lang="en-US" altLang="zh-CN" sz="1400">
                <a:latin typeface="+mj-lt"/>
                <a:cs typeface="+mj-lt"/>
              </a:rPr>
              <a:t>   </a:t>
            </a:r>
            <a:endParaRPr lang="en-US" altLang="zh-CN" sz="1400">
              <a:latin typeface="+mj-lt"/>
              <a:cs typeface="+mj-lt"/>
            </a:endParaRPr>
          </a:p>
          <a:p>
            <a:r>
              <a:rPr lang="zh-CN" altLang="en-US" sz="1400">
                <a:latin typeface="+mj-lt"/>
                <a:cs typeface="+mj-lt"/>
              </a:rPr>
              <a:t>5）大规模MIMO:最多256根天线</a:t>
            </a:r>
            <a:r>
              <a:rPr lang="en-US" altLang="zh-CN" sz="1400">
                <a:latin typeface="+mj-lt"/>
                <a:cs typeface="+mj-lt"/>
              </a:rPr>
              <a:t>  		</a:t>
            </a:r>
            <a:r>
              <a:rPr lang="zh-CN" altLang="en-US" sz="1400">
                <a:latin typeface="+mj-lt"/>
                <a:cs typeface="+mj-lt"/>
              </a:rPr>
              <a:t>6）毫米波:频率大于24GHz以上的频段</a:t>
            </a:r>
            <a:endParaRPr lang="zh-CN" altLang="en-US" sz="1400">
              <a:latin typeface="+mj-lt"/>
              <a:cs typeface="+mj-lt"/>
            </a:endParaRPr>
          </a:p>
          <a:p>
            <a:r>
              <a:rPr lang="zh-CN" altLang="en-US" sz="1400">
                <a:latin typeface="+mj-lt"/>
                <a:cs typeface="+mj-lt"/>
              </a:rPr>
              <a:t>7）频谱共享</a:t>
            </a:r>
            <a:r>
              <a:rPr lang="en-US" altLang="zh-CN" sz="1400">
                <a:latin typeface="+mj-lt"/>
                <a:cs typeface="+mj-lt"/>
              </a:rPr>
              <a:t>   			</a:t>
            </a:r>
            <a:r>
              <a:rPr lang="zh-CN" altLang="en-US" sz="1400">
                <a:latin typeface="+mj-lt"/>
                <a:cs typeface="+mj-lt"/>
              </a:rPr>
              <a:t>8）先进的信道编码设计</a:t>
            </a:r>
            <a:endParaRPr lang="zh-CN" altLang="en-US" sz="1400">
              <a:latin typeface="+mj-lt"/>
              <a:cs typeface="+mj-lt"/>
            </a:endParaRPr>
          </a:p>
          <a:p>
            <a:r>
              <a:rPr lang="zh-CN" altLang="en-US" sz="1400">
                <a:latin typeface="+mj-lt"/>
                <a:cs typeface="+mj-lt"/>
              </a:rPr>
              <a:t>5G网络的主要特征:服务化架构、网络切片。</a:t>
            </a:r>
            <a:endParaRPr lang="zh-CN" altLang="en-US" sz="1400">
              <a:latin typeface="+mj-lt"/>
              <a:cs typeface="+mj-lt"/>
            </a:endParaRPr>
          </a:p>
        </p:txBody>
      </p:sp>
      <p:sp>
        <p:nvSpPr>
          <p:cNvPr id="3" name="文本框 2"/>
          <p:cNvSpPr txBox="1"/>
          <p:nvPr/>
        </p:nvSpPr>
        <p:spPr>
          <a:xfrm>
            <a:off x="1115695" y="411480"/>
            <a:ext cx="3048000" cy="306705"/>
          </a:xfrm>
          <a:prstGeom prst="rect">
            <a:avLst/>
          </a:prstGeom>
          <a:noFill/>
        </p:spPr>
        <p:txBody>
          <a:bodyPr wrap="square" rtlCol="0">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通信技术</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323850" y="742950"/>
            <a:ext cx="8216900" cy="3993515"/>
          </a:xfrm>
          <a:prstGeom prst="rect">
            <a:avLst/>
          </a:prstGeom>
        </p:spPr>
      </p:pic>
      <p:sp>
        <p:nvSpPr>
          <p:cNvPr id="3" name="文本框 2"/>
          <p:cNvSpPr txBox="1"/>
          <p:nvPr/>
        </p:nvSpPr>
        <p:spPr>
          <a:xfrm>
            <a:off x="1043940" y="411480"/>
            <a:ext cx="4572000" cy="306705"/>
          </a:xfrm>
          <a:prstGeom prst="rect">
            <a:avLst/>
          </a:prstGeom>
          <a:noFill/>
        </p:spPr>
        <p:txBody>
          <a:bodyPr wrap="square" rtlCol="0" anchor="t">
            <a:sp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OSI七层模型</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115695" y="411480"/>
            <a:ext cx="3625850" cy="186055"/>
          </a:xfrm>
          <a:prstGeom prst="rect">
            <a:avLst/>
          </a:prstGeom>
          <a:noFill/>
        </p:spPr>
        <p:txBody>
          <a:bodyPr wrap="square" rtlCol="0" anchor="t">
            <a:noAutofit/>
          </a:bodyPr>
          <a:lstStyle/>
          <a:p>
            <a:pPr algn="l">
              <a:buClrTx/>
              <a:buSzTx/>
              <a:buFontTx/>
            </a:pPr>
            <a:r>
              <a:rPr lang="zh-CN" altLang="en-US" sz="1400" b="1" spc="225" dirty="0">
                <a:solidFill>
                  <a:schemeClr val="tx2">
                    <a:lumMod val="75000"/>
                  </a:schemeClr>
                </a:solidFill>
                <a:latin typeface="微软雅黑" panose="020B0503020204020204" pitchFamily="34" charset="-122"/>
                <a:ea typeface="微软雅黑" panose="020B0503020204020204" pitchFamily="34" charset="-122"/>
              </a:rPr>
              <a:t>局域网和广域网协议</a:t>
            </a:r>
            <a:endParaRPr lang="zh-CN" altLang="en-US" sz="1400" b="1" spc="22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115695" y="719455"/>
            <a:ext cx="5162550" cy="12566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043940" y="2139315"/>
            <a:ext cx="7316470" cy="2337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ags/tag1.xml><?xml version="1.0" encoding="utf-8"?>
<p:tagLst xmlns:p="http://schemas.openxmlformats.org/presentationml/2006/main">
  <p:tag name="KSO_WM_BEAUTIFY_FLAG" val=""/>
  <p:tag name="KSO_WM_UNIT_PLACING_PICTURE_USER_VIEWPORT" val="{&quot;height&quot;:6280,&quot;width&quot;:1014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ABLE_BEAUTIFY" val="smartTable{6ad46ccd-98ae-4b25-a17e-f06ccfcf183a}"/>
  <p:tag name="TABLE_ENDDRAG_ORIGIN_RECT" val="542*244"/>
  <p:tag name="TABLE_ENDDRAG_RECT" val="104*64*542*244"/>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PP_MARK_KEY" val="10e0a2ba-7e34-4787-86f4-c2317ac5d6aa"/>
  <p:tag name="COMMONDATA" val="eyJoZGlkIjoiMDI1ZDBmNTAwNjIyMjhjMjg3MjA5YmUxMzExMTBhZjE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10943</Words>
  <Application>WPS 演示</Application>
  <PresentationFormat>全屏显示(16:9)</PresentationFormat>
  <Paragraphs>565</Paragraphs>
  <Slides>43</Slides>
  <Notes>43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宋体</vt:lpstr>
      <vt:lpstr>Wingdings</vt:lpstr>
      <vt:lpstr>Impact</vt:lpstr>
      <vt:lpstr>微软雅黑</vt:lpstr>
      <vt:lpstr>Calibri</vt:lpstr>
      <vt:lpstr>Arial Unicode MS</vt:lpstr>
      <vt:lpstr>Wingdings</vt:lpstr>
      <vt:lpstr>PMingLiU</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無諾</cp:lastModifiedBy>
  <cp:revision>190</cp:revision>
  <dcterms:created xsi:type="dcterms:W3CDTF">2015-03-22T11:03:00Z</dcterms:created>
  <dcterms:modified xsi:type="dcterms:W3CDTF">2023-07-06T13:33:02Z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ICV">
    <vt:lpwstr>BBD3920CE3F8443DB356F5CBF7453483_13</vt:lpwstr>
  </property>
</Properties>
</file>